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(MS)" panose="020B0604020202020204" charset="0"/>
      <p:regular r:id="rId41"/>
    </p:embeddedFont>
    <p:embeddedFont>
      <p:font typeface="Calibri (MS) Bold" panose="020B0604020202020204" charset="0"/>
      <p:regular r:id="rId42"/>
    </p:embeddedFont>
    <p:embeddedFont>
      <p:font typeface="Calibri (MS) Italics" panose="020B0604020202020204" charset="0"/>
      <p:regular r:id="rId43"/>
    </p:embeddedFont>
    <p:embeddedFont>
      <p:font typeface="Open Sans" panose="020B0604020202020204" charset="0"/>
      <p:regular r:id="rId44"/>
      <p:bold r:id="rId45"/>
      <p:italic r:id="rId46"/>
      <p:boldItalic r:id="rId47"/>
    </p:embeddedFont>
    <p:embeddedFont>
      <p:font typeface="Open Sans Bold" panose="020B0604020202020204" charset="0"/>
      <p:regular r:id="rId48"/>
      <p:bold r:id="rId49"/>
    </p:embeddedFont>
    <p:embeddedFont>
      <p:font typeface="Open Sans Italics" panose="020B0604020202020204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4" d="100"/>
          <a:sy n="34" d="100"/>
        </p:scale>
        <p:origin x="931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1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9.svg"/><Relationship Id="rId7" Type="http://schemas.openxmlformats.org/officeDocument/2006/relationships/image" Target="../media/image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5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0104" y="2205294"/>
            <a:ext cx="5876412" cy="5876412"/>
          </a:xfrm>
          <a:custGeom>
            <a:avLst/>
            <a:gdLst/>
            <a:ahLst/>
            <a:cxnLst/>
            <a:rect l="l" t="t" r="r" b="b"/>
            <a:pathLst>
              <a:path w="5876412" h="5876412">
                <a:moveTo>
                  <a:pt x="0" y="0"/>
                </a:moveTo>
                <a:lnTo>
                  <a:pt x="5876413" y="0"/>
                </a:lnTo>
                <a:lnTo>
                  <a:pt x="5876413" y="5876412"/>
                </a:lnTo>
                <a:lnTo>
                  <a:pt x="0" y="5876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370642" y="1927871"/>
            <a:ext cx="8626512" cy="6431258"/>
            <a:chOff x="0" y="0"/>
            <a:chExt cx="11502015" cy="8575010"/>
          </a:xfrm>
        </p:grpSpPr>
        <p:sp>
          <p:nvSpPr>
            <p:cNvPr id="4" name="TextBox 4"/>
            <p:cNvSpPr txBox="1"/>
            <p:nvPr/>
          </p:nvSpPr>
          <p:spPr>
            <a:xfrm>
              <a:off x="0" y="1408838"/>
              <a:ext cx="11502015" cy="5676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Calibri (MS) Bold"/>
                </a:rPr>
                <a:t>Двоичная</a:t>
              </a:r>
              <a:r>
                <a:rPr lang="en-US" sz="9000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Calibri (MS) Bold"/>
                </a:rPr>
                <a:t>система</a:t>
              </a:r>
              <a:r>
                <a:rPr lang="en-US" sz="9000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Calibri (MS) Bold"/>
                </a:rPr>
                <a:t>счисления</a:t>
              </a:r>
              <a:endParaRPr lang="en-US" sz="9000" dirty="0">
                <a:solidFill>
                  <a:srgbClr val="000000"/>
                </a:solidFill>
                <a:latin typeface="Calibri (MS)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11502015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E46232"/>
                  </a:solidFill>
                  <a:latin typeface="Calibri (MS)"/>
                </a:rPr>
                <a:t>Краткое информационное руководство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980227"/>
              <a:ext cx="11502015" cy="594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alibri (MS)"/>
                </a:rPr>
                <a:t>Предварительный просмотр двоичной системы счисления</a:t>
              </a: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A7348C-C466-4A17-B421-3FAD326FC6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7134"/>
            <a:ext cx="3545001" cy="15831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80AE30-62F2-4111-802B-43E5D822AC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407812"/>
            <a:ext cx="1914525" cy="19004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07767" y="2494899"/>
            <a:ext cx="10690018" cy="4397272"/>
            <a:chOff x="0" y="0"/>
            <a:chExt cx="14253358" cy="5863030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14253358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Двоичные числа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44327"/>
              <a:ext cx="13920998" cy="401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Одна из самых важных систем счисления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Компьютеры представляют любую информацию в двух состояниях: в высоком и низком напряжениях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В двоичном виде это 1 и 0 соответственно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Мы называем цифры 1 и 0 - </a:t>
              </a:r>
              <a:r>
                <a:rPr lang="en-US" sz="3400">
                  <a:solidFill>
                    <a:srgbClr val="000000"/>
                  </a:solidFill>
                  <a:latin typeface="Calibri (MS) Bold"/>
                </a:rPr>
                <a:t>битами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337315" y="1935711"/>
            <a:ext cx="4293620" cy="6415578"/>
          </a:xfrm>
          <a:custGeom>
            <a:avLst/>
            <a:gdLst/>
            <a:ahLst/>
            <a:cxnLst/>
            <a:rect l="l" t="t" r="r" b="b"/>
            <a:pathLst>
              <a:path w="4293620" h="6415578">
                <a:moveTo>
                  <a:pt x="0" y="0"/>
                </a:moveTo>
                <a:lnTo>
                  <a:pt x="4293620" y="0"/>
                </a:lnTo>
                <a:lnTo>
                  <a:pt x="4293620" y="6415578"/>
                </a:lnTo>
                <a:lnTo>
                  <a:pt x="0" y="6415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68361"/>
            </a:stretch>
          </a:blipFill>
        </p:spPr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BD59CC-8849-4AE4-98C9-45030EB94A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B63C20-D8AB-46F6-9CAD-A9471D8827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63894" y="1387552"/>
            <a:ext cx="6951865" cy="2979943"/>
          </a:xfrm>
          <a:custGeom>
            <a:avLst/>
            <a:gdLst/>
            <a:ahLst/>
            <a:cxnLst/>
            <a:rect l="l" t="t" r="r" b="b"/>
            <a:pathLst>
              <a:path w="6951865" h="2979943">
                <a:moveTo>
                  <a:pt x="0" y="0"/>
                </a:moveTo>
                <a:lnTo>
                  <a:pt x="6951865" y="0"/>
                </a:lnTo>
                <a:lnTo>
                  <a:pt x="6951865" y="2979944"/>
                </a:lnTo>
                <a:lnTo>
                  <a:pt x="0" y="2979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26" r="-2219" b="-184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46588" y="3232832"/>
            <a:ext cx="13925751" cy="5597423"/>
            <a:chOff x="0" y="0"/>
            <a:chExt cx="18567668" cy="746323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3825"/>
              <a:ext cx="18567668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Бит и байт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44327"/>
              <a:ext cx="18567668" cy="5618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Мы группируем 8 битов вместе, чтобы получился байт</a:t>
              </a:r>
            </a:p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Компьютеры оперируют данными большего размера, называемыми словами</a:t>
              </a:r>
            </a:p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Более ранние компьютеры имели 8- или 16-разрядный размер слова</a:t>
              </a:r>
            </a:p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Современные компьютеры используют 32- или 64-разрядный размер слова</a:t>
              </a:r>
            </a:p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8, 16, 32 и 64 бита равны 1, 2, 4 и 8 байтам соответственно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F2FE86-FACE-4C63-966A-58F8CDAA7F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E4B8BB-18EC-4355-BE48-8B1A6EFD45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3249" y="3460115"/>
            <a:ext cx="1493347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Calibri (MS) Bold"/>
              </a:rPr>
              <a:t>Комбинации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37315" y="5012955"/>
            <a:ext cx="14585254" cy="3451225"/>
            <a:chOff x="0" y="0"/>
            <a:chExt cx="19447005" cy="4601633"/>
          </a:xfrm>
        </p:grpSpPr>
        <p:sp>
          <p:nvSpPr>
            <p:cNvPr id="4" name="TextBox 4"/>
            <p:cNvSpPr txBox="1"/>
            <p:nvPr/>
          </p:nvSpPr>
          <p:spPr>
            <a:xfrm>
              <a:off x="0" y="-228600"/>
              <a:ext cx="19447005" cy="4830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1" lvl="1" indent="-367031">
                <a:lnSpc>
                  <a:spcPts val="578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В байте может храниться любая комбинация из 8 нулей и единиц</a:t>
              </a:r>
            </a:p>
            <a:p>
              <a:pPr marL="734061" lvl="1" indent="-367031">
                <a:lnSpc>
                  <a:spcPts val="578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Примеры байтов: 10101010, 1000, 01111110</a:t>
              </a:r>
            </a:p>
            <a:p>
              <a:pPr marL="734061" lvl="1" indent="-367031">
                <a:lnSpc>
                  <a:spcPts val="578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На 1 байт приходится 256 (2  ) комбинаций единиц и нулей</a:t>
              </a:r>
            </a:p>
            <a:p>
              <a:pPr marL="734061" lvl="1" indent="-367031">
                <a:lnSpc>
                  <a:spcPts val="578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Если мы храним положительное целое число - диапазон от 0 до 255</a:t>
              </a:r>
            </a:p>
            <a:p>
              <a:pPr marL="734061" lvl="1" indent="-367031">
                <a:lnSpc>
                  <a:spcPts val="578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На 2 байта приходится 65 536 (2    ) комбинаций единиц и нулей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175884" y="3591238"/>
              <a:ext cx="565567" cy="644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118024" y="1177558"/>
            <a:ext cx="4619625" cy="312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libri (MS)"/>
              </a:rPr>
              <a:t>00000000 = 0 в десятичном</a:t>
            </a: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libri (MS)"/>
              </a:rPr>
              <a:t>00000001 = 2 в десятичном</a:t>
            </a: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libri (MS)"/>
              </a:rPr>
              <a:t>00000010 = 3 в десятичном</a:t>
            </a: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libri (MS)"/>
              </a:rPr>
              <a:t>......</a:t>
            </a: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libri (MS)"/>
              </a:rPr>
              <a:t>11111110 = 254 в десятичном</a:t>
            </a: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libri (MS)"/>
              </a:rPr>
              <a:t>11111111 = 255 в десятичном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87839" y="6209613"/>
            <a:ext cx="180261" cy="528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libri (MS)"/>
              </a:rPr>
              <a:t>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48600" y="7720064"/>
            <a:ext cx="424175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Calibri (MS)"/>
              </a:rPr>
              <a:t>16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7D5BFD-B53F-4468-B8C1-37533B2A85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D581308-FEBD-40F1-8EFE-B39788A82F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593823"/>
            <a:ext cx="15749006" cy="5667362"/>
            <a:chOff x="0" y="0"/>
            <a:chExt cx="20998675" cy="7556483"/>
          </a:xfrm>
        </p:grpSpPr>
        <p:sp>
          <p:nvSpPr>
            <p:cNvPr id="3" name="Freeform 3"/>
            <p:cNvSpPr/>
            <p:nvPr/>
          </p:nvSpPr>
          <p:spPr>
            <a:xfrm rot="1982713">
              <a:off x="14025776" y="2649207"/>
              <a:ext cx="5154915" cy="799012"/>
            </a:xfrm>
            <a:custGeom>
              <a:avLst/>
              <a:gdLst/>
              <a:ahLst/>
              <a:cxnLst/>
              <a:rect l="l" t="t" r="r" b="b"/>
              <a:pathLst>
                <a:path w="5154915" h="799012">
                  <a:moveTo>
                    <a:pt x="0" y="0"/>
                  </a:moveTo>
                  <a:lnTo>
                    <a:pt x="5154915" y="0"/>
                  </a:lnTo>
                  <a:lnTo>
                    <a:pt x="5154915" y="799011"/>
                  </a:lnTo>
                  <a:lnTo>
                    <a:pt x="0" y="799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8802121" y="466724"/>
              <a:ext cx="5959310" cy="157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39"/>
                </a:lnSpc>
              </a:pPr>
              <a:r>
                <a:rPr lang="en-US" sz="7099">
                  <a:solidFill>
                    <a:srgbClr val="000000"/>
                  </a:solidFill>
                  <a:latin typeface="Open Sans"/>
                </a:rPr>
                <a:t>01010101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725454" y="-57150"/>
              <a:ext cx="13503228" cy="666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4AAD"/>
                  </a:solidFill>
                  <a:latin typeface="Open Sans"/>
                </a:rPr>
                <a:t>Номера столбцов:  7   6   5   4   3   2   1   0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98334" y="4442463"/>
              <a:ext cx="18166716" cy="1107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Open Sans"/>
                </a:rPr>
                <a:t>0*</a:t>
              </a:r>
              <a:r>
                <a:rPr lang="en-US" sz="4999">
                  <a:solidFill>
                    <a:srgbClr val="545454"/>
                  </a:solidFill>
                  <a:latin typeface="Open Sans"/>
                </a:rPr>
                <a:t>2</a:t>
              </a:r>
              <a:r>
                <a:rPr lang="en-US" sz="4999">
                  <a:solidFill>
                    <a:srgbClr val="000000"/>
                  </a:solidFill>
                  <a:latin typeface="Open Sans"/>
                </a:rPr>
                <a:t> + 1*</a:t>
              </a:r>
              <a:r>
                <a:rPr lang="en-US" sz="4999">
                  <a:solidFill>
                    <a:srgbClr val="545454"/>
                  </a:solidFill>
                  <a:latin typeface="Open Sans"/>
                </a:rPr>
                <a:t>2</a:t>
              </a:r>
              <a:r>
                <a:rPr lang="en-US" sz="4999">
                  <a:solidFill>
                    <a:srgbClr val="000000"/>
                  </a:solidFill>
                  <a:latin typeface="Open Sans"/>
                </a:rPr>
                <a:t> + 0*</a:t>
              </a:r>
              <a:r>
                <a:rPr lang="en-US" sz="4999">
                  <a:solidFill>
                    <a:srgbClr val="545454"/>
                  </a:solidFill>
                  <a:latin typeface="Open Sans"/>
                </a:rPr>
                <a:t>2</a:t>
              </a:r>
              <a:r>
                <a:rPr lang="en-US" sz="4999">
                  <a:solidFill>
                    <a:srgbClr val="000000"/>
                  </a:solidFill>
                  <a:latin typeface="Open Sans"/>
                </a:rPr>
                <a:t> + 1*</a:t>
              </a:r>
              <a:r>
                <a:rPr lang="en-US" sz="4999">
                  <a:solidFill>
                    <a:srgbClr val="545454"/>
                  </a:solidFill>
                  <a:latin typeface="Open Sans"/>
                </a:rPr>
                <a:t>2</a:t>
              </a:r>
              <a:r>
                <a:rPr lang="en-US" sz="4999">
                  <a:solidFill>
                    <a:srgbClr val="000000"/>
                  </a:solidFill>
                  <a:latin typeface="Open Sans"/>
                </a:rPr>
                <a:t> + 0*</a:t>
              </a:r>
              <a:r>
                <a:rPr lang="en-US" sz="4999">
                  <a:solidFill>
                    <a:srgbClr val="545454"/>
                  </a:solidFill>
                  <a:latin typeface="Open Sans"/>
                </a:rPr>
                <a:t>2</a:t>
              </a:r>
              <a:r>
                <a:rPr lang="en-US" sz="4999">
                  <a:solidFill>
                    <a:srgbClr val="000000"/>
                  </a:solidFill>
                  <a:latin typeface="Open Sans"/>
                </a:rPr>
                <a:t> + 1*</a:t>
              </a:r>
              <a:r>
                <a:rPr lang="en-US" sz="4999">
                  <a:solidFill>
                    <a:srgbClr val="545454"/>
                  </a:solidFill>
                  <a:latin typeface="Open Sans"/>
                </a:rPr>
                <a:t>2 </a:t>
              </a:r>
              <a:r>
                <a:rPr lang="en-US" sz="4999">
                  <a:solidFill>
                    <a:srgbClr val="000000"/>
                  </a:solidFill>
                  <a:latin typeface="Open Sans"/>
                </a:rPr>
                <a:t>+ 0*</a:t>
              </a:r>
              <a:r>
                <a:rPr lang="en-US" sz="4999">
                  <a:solidFill>
                    <a:srgbClr val="545454"/>
                  </a:solidFill>
                  <a:latin typeface="Open Sans"/>
                </a:rPr>
                <a:t>2 </a:t>
              </a:r>
              <a:r>
                <a:rPr lang="en-US" sz="4999">
                  <a:solidFill>
                    <a:srgbClr val="000000"/>
                  </a:solidFill>
                  <a:latin typeface="Open Sans"/>
                </a:rPr>
                <a:t>+ 1*</a:t>
              </a:r>
              <a:r>
                <a:rPr lang="en-US" sz="4999">
                  <a:solidFill>
                    <a:srgbClr val="545454"/>
                  </a:solidFill>
                  <a:latin typeface="Open Sans"/>
                </a:rPr>
                <a:t>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531425" y="4160099"/>
              <a:ext cx="1467250" cy="698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4AAD"/>
                  </a:solidFill>
                  <a:latin typeface="Open Sans"/>
                </a:rPr>
                <a:t>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178337" y="4160099"/>
              <a:ext cx="1467250" cy="698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4AAD"/>
                  </a:solidFill>
                  <a:latin typeface="Open Sans"/>
                </a:rPr>
                <a:t>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4761431" y="4160099"/>
              <a:ext cx="1467250" cy="698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4AAD"/>
                  </a:solidFill>
                  <a:latin typeface="Open Sans"/>
                </a:rPr>
                <a:t>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405181" y="4160099"/>
              <a:ext cx="1467250" cy="698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4AAD"/>
                  </a:solidFill>
                  <a:latin typeface="Open Sans"/>
                </a:rPr>
                <a:t>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048931" y="4160099"/>
              <a:ext cx="1467250" cy="698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4AAD"/>
                  </a:solidFill>
                  <a:latin typeface="Open Sans"/>
                </a:rPr>
                <a:t>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92681" y="4160099"/>
              <a:ext cx="1467250" cy="698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4AAD"/>
                  </a:solidFill>
                  <a:latin typeface="Open Sans"/>
                </a:rPr>
                <a:t>5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336430" y="4160099"/>
              <a:ext cx="1467250" cy="698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4AAD"/>
                  </a:solidFill>
                  <a:latin typeface="Open Sans"/>
                </a:rPr>
                <a:t>6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051702" y="4160099"/>
              <a:ext cx="1467250" cy="698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4AAD"/>
                  </a:solidFill>
                  <a:latin typeface="Open Sans"/>
                </a:rPr>
                <a:t>7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2568923">
              <a:off x="13357917" y="2944921"/>
              <a:ext cx="3529644" cy="547095"/>
            </a:xfrm>
            <a:custGeom>
              <a:avLst/>
              <a:gdLst/>
              <a:ahLst/>
              <a:cxnLst/>
              <a:rect l="l" t="t" r="r" b="b"/>
              <a:pathLst>
                <a:path w="3529644" h="547095">
                  <a:moveTo>
                    <a:pt x="0" y="0"/>
                  </a:moveTo>
                  <a:lnTo>
                    <a:pt x="3529644" y="0"/>
                  </a:lnTo>
                  <a:lnTo>
                    <a:pt x="3529644" y="547095"/>
                  </a:lnTo>
                  <a:lnTo>
                    <a:pt x="0" y="547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3357000">
              <a:off x="12298101" y="2840370"/>
              <a:ext cx="2688289" cy="416685"/>
            </a:xfrm>
            <a:custGeom>
              <a:avLst/>
              <a:gdLst/>
              <a:ahLst/>
              <a:cxnLst/>
              <a:rect l="l" t="t" r="r" b="b"/>
              <a:pathLst>
                <a:path w="2688289" h="416685">
                  <a:moveTo>
                    <a:pt x="0" y="0"/>
                  </a:moveTo>
                  <a:lnTo>
                    <a:pt x="2688289" y="0"/>
                  </a:lnTo>
                  <a:lnTo>
                    <a:pt x="2688289" y="416685"/>
                  </a:lnTo>
                  <a:lnTo>
                    <a:pt x="0" y="416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5199884">
              <a:off x="11217064" y="2891360"/>
              <a:ext cx="2030351" cy="314704"/>
            </a:xfrm>
            <a:custGeom>
              <a:avLst/>
              <a:gdLst/>
              <a:ahLst/>
              <a:cxnLst/>
              <a:rect l="l" t="t" r="r" b="b"/>
              <a:pathLst>
                <a:path w="2030351" h="314704">
                  <a:moveTo>
                    <a:pt x="0" y="0"/>
                  </a:moveTo>
                  <a:lnTo>
                    <a:pt x="2030351" y="0"/>
                  </a:lnTo>
                  <a:lnTo>
                    <a:pt x="2030351" y="314705"/>
                  </a:lnTo>
                  <a:lnTo>
                    <a:pt x="0" y="314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6517604">
              <a:off x="9885543" y="2872922"/>
              <a:ext cx="2268269" cy="351582"/>
            </a:xfrm>
            <a:custGeom>
              <a:avLst/>
              <a:gdLst/>
              <a:ahLst/>
              <a:cxnLst/>
              <a:rect l="l" t="t" r="r" b="b"/>
              <a:pathLst>
                <a:path w="2268269" h="351582">
                  <a:moveTo>
                    <a:pt x="0" y="0"/>
                  </a:moveTo>
                  <a:lnTo>
                    <a:pt x="2268269" y="0"/>
                  </a:lnTo>
                  <a:lnTo>
                    <a:pt x="2268269" y="351581"/>
                  </a:lnTo>
                  <a:lnTo>
                    <a:pt x="0" y="351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8185715">
              <a:off x="7999133" y="2810797"/>
              <a:ext cx="3069883" cy="475832"/>
            </a:xfrm>
            <a:custGeom>
              <a:avLst/>
              <a:gdLst/>
              <a:ahLst/>
              <a:cxnLst/>
              <a:rect l="l" t="t" r="r" b="b"/>
              <a:pathLst>
                <a:path w="3069883" h="475832">
                  <a:moveTo>
                    <a:pt x="0" y="0"/>
                  </a:moveTo>
                  <a:lnTo>
                    <a:pt x="3069883" y="0"/>
                  </a:lnTo>
                  <a:lnTo>
                    <a:pt x="3069883" y="475831"/>
                  </a:lnTo>
                  <a:lnTo>
                    <a:pt x="0" y="475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8914193">
              <a:off x="6187390" y="2741489"/>
              <a:ext cx="3964174" cy="614447"/>
            </a:xfrm>
            <a:custGeom>
              <a:avLst/>
              <a:gdLst/>
              <a:ahLst/>
              <a:cxnLst/>
              <a:rect l="l" t="t" r="r" b="b"/>
              <a:pathLst>
                <a:path w="3964174" h="614447">
                  <a:moveTo>
                    <a:pt x="0" y="0"/>
                  </a:moveTo>
                  <a:lnTo>
                    <a:pt x="3964174" y="0"/>
                  </a:lnTo>
                  <a:lnTo>
                    <a:pt x="3964174" y="614447"/>
                  </a:lnTo>
                  <a:lnTo>
                    <a:pt x="0" y="614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9333939">
              <a:off x="3459799" y="2402251"/>
              <a:ext cx="5472729" cy="848273"/>
            </a:xfrm>
            <a:custGeom>
              <a:avLst/>
              <a:gdLst/>
              <a:ahLst/>
              <a:cxnLst/>
              <a:rect l="l" t="t" r="r" b="b"/>
              <a:pathLst>
                <a:path w="5472729" h="848273">
                  <a:moveTo>
                    <a:pt x="0" y="0"/>
                  </a:moveTo>
                  <a:lnTo>
                    <a:pt x="5472728" y="0"/>
                  </a:lnTo>
                  <a:lnTo>
                    <a:pt x="5472728" y="848273"/>
                  </a:lnTo>
                  <a:lnTo>
                    <a:pt x="0" y="848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5400000">
              <a:off x="2504696" y="5923366"/>
              <a:ext cx="756289" cy="335517"/>
            </a:xfrm>
            <a:custGeom>
              <a:avLst/>
              <a:gdLst/>
              <a:ahLst/>
              <a:cxnLst/>
              <a:rect l="l" t="t" r="r" b="b"/>
              <a:pathLst>
                <a:path w="756289" h="335517">
                  <a:moveTo>
                    <a:pt x="0" y="0"/>
                  </a:moveTo>
                  <a:lnTo>
                    <a:pt x="756289" y="0"/>
                  </a:lnTo>
                  <a:lnTo>
                    <a:pt x="756289" y="335518"/>
                  </a:lnTo>
                  <a:lnTo>
                    <a:pt x="0" y="33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0" y="6547044"/>
              <a:ext cx="20749246" cy="1009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39"/>
                </a:lnSpc>
              </a:pPr>
              <a:r>
                <a:rPr lang="en-US" sz="4599">
                  <a:solidFill>
                    <a:srgbClr val="000000"/>
                  </a:solidFill>
                  <a:latin typeface="Open Sans Italics"/>
                </a:rPr>
                <a:t>       0   +   64   +   0    +  16   +    0    +     4   +    0   +   1  </a:t>
              </a:r>
            </a:p>
          </p:txBody>
        </p:sp>
        <p:sp>
          <p:nvSpPr>
            <p:cNvPr id="24" name="Freeform 24"/>
            <p:cNvSpPr/>
            <p:nvPr/>
          </p:nvSpPr>
          <p:spPr>
            <a:xfrm rot="5400000">
              <a:off x="4902490" y="5923366"/>
              <a:ext cx="756289" cy="335517"/>
            </a:xfrm>
            <a:custGeom>
              <a:avLst/>
              <a:gdLst/>
              <a:ahLst/>
              <a:cxnLst/>
              <a:rect l="l" t="t" r="r" b="b"/>
              <a:pathLst>
                <a:path w="756289" h="335517">
                  <a:moveTo>
                    <a:pt x="0" y="0"/>
                  </a:moveTo>
                  <a:lnTo>
                    <a:pt x="756290" y="0"/>
                  </a:lnTo>
                  <a:lnTo>
                    <a:pt x="756290" y="335518"/>
                  </a:lnTo>
                  <a:lnTo>
                    <a:pt x="0" y="33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5400000">
              <a:off x="7295408" y="5923366"/>
              <a:ext cx="756289" cy="335517"/>
            </a:xfrm>
            <a:custGeom>
              <a:avLst/>
              <a:gdLst/>
              <a:ahLst/>
              <a:cxnLst/>
              <a:rect l="l" t="t" r="r" b="b"/>
              <a:pathLst>
                <a:path w="756289" h="335517">
                  <a:moveTo>
                    <a:pt x="0" y="0"/>
                  </a:moveTo>
                  <a:lnTo>
                    <a:pt x="756289" y="0"/>
                  </a:lnTo>
                  <a:lnTo>
                    <a:pt x="756289" y="335518"/>
                  </a:lnTo>
                  <a:lnTo>
                    <a:pt x="0" y="33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 rot="5400000">
              <a:off x="9463131" y="5923366"/>
              <a:ext cx="756289" cy="335517"/>
            </a:xfrm>
            <a:custGeom>
              <a:avLst/>
              <a:gdLst/>
              <a:ahLst/>
              <a:cxnLst/>
              <a:rect l="l" t="t" r="r" b="b"/>
              <a:pathLst>
                <a:path w="756289" h="335517">
                  <a:moveTo>
                    <a:pt x="0" y="0"/>
                  </a:moveTo>
                  <a:lnTo>
                    <a:pt x="756290" y="0"/>
                  </a:lnTo>
                  <a:lnTo>
                    <a:pt x="756290" y="335518"/>
                  </a:lnTo>
                  <a:lnTo>
                    <a:pt x="0" y="33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rot="5400000">
              <a:off x="11856049" y="5923366"/>
              <a:ext cx="756289" cy="335517"/>
            </a:xfrm>
            <a:custGeom>
              <a:avLst/>
              <a:gdLst/>
              <a:ahLst/>
              <a:cxnLst/>
              <a:rect l="l" t="t" r="r" b="b"/>
              <a:pathLst>
                <a:path w="756289" h="335517">
                  <a:moveTo>
                    <a:pt x="0" y="0"/>
                  </a:moveTo>
                  <a:lnTo>
                    <a:pt x="756289" y="0"/>
                  </a:lnTo>
                  <a:lnTo>
                    <a:pt x="756289" y="335518"/>
                  </a:lnTo>
                  <a:lnTo>
                    <a:pt x="0" y="33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5400000">
              <a:off x="14503840" y="5923366"/>
              <a:ext cx="756289" cy="335517"/>
            </a:xfrm>
            <a:custGeom>
              <a:avLst/>
              <a:gdLst/>
              <a:ahLst/>
              <a:cxnLst/>
              <a:rect l="l" t="t" r="r" b="b"/>
              <a:pathLst>
                <a:path w="756289" h="335517">
                  <a:moveTo>
                    <a:pt x="0" y="0"/>
                  </a:moveTo>
                  <a:lnTo>
                    <a:pt x="756289" y="0"/>
                  </a:lnTo>
                  <a:lnTo>
                    <a:pt x="756289" y="335518"/>
                  </a:lnTo>
                  <a:lnTo>
                    <a:pt x="0" y="33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 rot="5400000">
              <a:off x="16896757" y="5923366"/>
              <a:ext cx="756289" cy="335517"/>
            </a:xfrm>
            <a:custGeom>
              <a:avLst/>
              <a:gdLst/>
              <a:ahLst/>
              <a:cxnLst/>
              <a:rect l="l" t="t" r="r" b="b"/>
              <a:pathLst>
                <a:path w="756289" h="335517">
                  <a:moveTo>
                    <a:pt x="0" y="0"/>
                  </a:moveTo>
                  <a:lnTo>
                    <a:pt x="756289" y="0"/>
                  </a:lnTo>
                  <a:lnTo>
                    <a:pt x="756289" y="335518"/>
                  </a:lnTo>
                  <a:lnTo>
                    <a:pt x="0" y="33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 rot="5400000">
              <a:off x="19061075" y="5923366"/>
              <a:ext cx="756289" cy="335517"/>
            </a:xfrm>
            <a:custGeom>
              <a:avLst/>
              <a:gdLst/>
              <a:ahLst/>
              <a:cxnLst/>
              <a:rect l="l" t="t" r="r" b="b"/>
              <a:pathLst>
                <a:path w="756289" h="335517">
                  <a:moveTo>
                    <a:pt x="0" y="0"/>
                  </a:moveTo>
                  <a:lnTo>
                    <a:pt x="756289" y="0"/>
                  </a:lnTo>
                  <a:lnTo>
                    <a:pt x="756289" y="335518"/>
                  </a:lnTo>
                  <a:lnTo>
                    <a:pt x="0" y="33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2199758" y="447675"/>
            <a:ext cx="12588420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Calibri (MS) Bold"/>
              </a:rPr>
              <a:t>Преобразование из двоичного в десятичный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028700" y="8911907"/>
            <a:ext cx="15561935" cy="913130"/>
            <a:chOff x="0" y="0"/>
            <a:chExt cx="20749246" cy="1217507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85725"/>
              <a:ext cx="20749246" cy="1009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39"/>
                </a:lnSpc>
              </a:pPr>
              <a:r>
                <a:rPr lang="en-US" sz="4599">
                  <a:solidFill>
                    <a:srgbClr val="000000"/>
                  </a:solidFill>
                  <a:latin typeface="Open Sans Bold"/>
                </a:rPr>
                <a:t>Итак, как вы видите, 01010101 = 85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4006167" y="572770"/>
              <a:ext cx="280829" cy="644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5646318" y="572770"/>
              <a:ext cx="561658" cy="644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2798946" y="9244647"/>
            <a:ext cx="19311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libri (MS)"/>
              </a:rPr>
              <a:t>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092667" y="9244647"/>
            <a:ext cx="537733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libri (MS)"/>
              </a:rPr>
              <a:t>10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E67E1F7-95DB-4150-B8AE-7E93770944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9050C8E9-98BE-43EB-8DD3-99BA80A1D3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8878" y="1123365"/>
            <a:ext cx="7612248" cy="4009744"/>
          </a:xfrm>
          <a:custGeom>
            <a:avLst/>
            <a:gdLst/>
            <a:ahLst/>
            <a:cxnLst/>
            <a:rect l="l" t="t" r="r" b="b"/>
            <a:pathLst>
              <a:path w="7612248" h="4009744">
                <a:moveTo>
                  <a:pt x="0" y="0"/>
                </a:moveTo>
                <a:lnTo>
                  <a:pt x="7612248" y="0"/>
                </a:lnTo>
                <a:lnTo>
                  <a:pt x="7612248" y="4009744"/>
                </a:lnTo>
                <a:lnTo>
                  <a:pt x="0" y="4009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4099652"/>
            <a:ext cx="15576419" cy="4397272"/>
            <a:chOff x="0" y="0"/>
            <a:chExt cx="20768559" cy="586303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3825"/>
              <a:ext cx="20768559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Простой способ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44327"/>
              <a:ext cx="20284278" cy="401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Каждая цифра в двоичном числе равна либо 0, либо 1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Любое число * 1 равна этому же числу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Любое число * 0 равно нулю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Поэтому игнорируйте числа, умноженные на 0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И берите только числа, умноженные на 1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FDB017-470E-4ADE-BC4B-AFFBCB6D13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CDB9F8-3FC8-46BE-A61B-3930927899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5790" y="2005084"/>
            <a:ext cx="15576419" cy="5911747"/>
            <a:chOff x="0" y="0"/>
            <a:chExt cx="20768559" cy="7882330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20768559" cy="2562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Преобразование из десятичной системы счисления в двоичную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63527"/>
              <a:ext cx="20284278" cy="4818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0"/>
                </a:lnSpc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Одним из распространенных подходов является </a:t>
              </a:r>
              <a:r>
                <a:rPr lang="en-US" sz="3400">
                  <a:solidFill>
                    <a:srgbClr val="000000"/>
                  </a:solidFill>
                  <a:latin typeface="Calibri (MS) Bold"/>
                </a:rPr>
                <a:t>метод деления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Повторяйте, пока значение не станет равным 0</a:t>
              </a:r>
            </a:p>
            <a:p>
              <a:pPr marL="1468122" lvl="2" indent="-489374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Разделите значение на 2, записав частное и остаток.</a:t>
              </a:r>
            </a:p>
            <a:p>
              <a:pPr marL="1468122" lvl="2" indent="-489374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Замените значение на частное.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Запишите остатки в порядке, записанном в виде двоичного числа справа налево.</a:t>
              </a: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9CF5EB-9072-43D9-94F3-2170E73FA7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F8E677-4804-4FF5-8101-B0CC9748A7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8183" y="1360158"/>
            <a:ext cx="15575467" cy="7566685"/>
            <a:chOff x="0" y="0"/>
            <a:chExt cx="20767289" cy="10088913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20767289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От десятичного к двоичному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25252"/>
              <a:ext cx="20283038" cy="8463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>
                <a:lnSpc>
                  <a:spcPts val="7344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Calibri (MS)"/>
                </a:rPr>
                <a:t>89/2 = 44   с остатком 1</a:t>
              </a:r>
            </a:p>
            <a:p>
              <a:pPr marL="777240" lvl="1" indent="-388620">
                <a:lnSpc>
                  <a:spcPts val="7344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Calibri (MS)"/>
                </a:rPr>
                <a:t>44/2 = 22   с остатком 0</a:t>
              </a:r>
            </a:p>
            <a:p>
              <a:pPr marL="777240" lvl="1" indent="-388620">
                <a:lnSpc>
                  <a:spcPts val="7344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Calibri (MS)"/>
                </a:rPr>
                <a:t>22/2 = 11   с остатком 0 </a:t>
              </a:r>
            </a:p>
            <a:p>
              <a:pPr marL="777240" lvl="1" indent="-388620">
                <a:lnSpc>
                  <a:spcPts val="7344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Calibri (MS)"/>
                </a:rPr>
                <a:t>11/2 = 5     с остатком 1 </a:t>
              </a:r>
            </a:p>
            <a:p>
              <a:pPr marL="777240" lvl="1" indent="-388620">
                <a:lnSpc>
                  <a:spcPts val="7344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Calibri (MS)"/>
                </a:rPr>
                <a:t>5/2   = 2     с остатком 1 </a:t>
              </a:r>
            </a:p>
            <a:p>
              <a:pPr marL="777240" lvl="1" indent="-388620">
                <a:lnSpc>
                  <a:spcPts val="7344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Calibri (MS)"/>
                </a:rPr>
                <a:t>2/2   = 1     с остатком 0</a:t>
              </a:r>
            </a:p>
            <a:p>
              <a:pPr marL="777240" lvl="1" indent="-388620">
                <a:lnSpc>
                  <a:spcPts val="7344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Calibri (MS)"/>
                </a:rPr>
                <a:t>1/2   = 0     с остатком 1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8764009" flipV="1">
            <a:off x="2914358" y="3407814"/>
            <a:ext cx="1067396" cy="208142"/>
          </a:xfrm>
          <a:custGeom>
            <a:avLst/>
            <a:gdLst/>
            <a:ahLst/>
            <a:cxnLst/>
            <a:rect l="l" t="t" r="r" b="b"/>
            <a:pathLst>
              <a:path w="1067396" h="208142">
                <a:moveTo>
                  <a:pt x="0" y="208142"/>
                </a:moveTo>
                <a:lnTo>
                  <a:pt x="1067396" y="208142"/>
                </a:lnTo>
                <a:lnTo>
                  <a:pt x="1067396" y="0"/>
                </a:lnTo>
                <a:lnTo>
                  <a:pt x="0" y="0"/>
                </a:lnTo>
                <a:lnTo>
                  <a:pt x="0" y="20814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4646983" y="5724327"/>
            <a:ext cx="5856028" cy="549003"/>
          </a:xfrm>
          <a:custGeom>
            <a:avLst/>
            <a:gdLst/>
            <a:ahLst/>
            <a:cxnLst/>
            <a:rect l="l" t="t" r="r" b="b"/>
            <a:pathLst>
              <a:path w="5856028" h="549003">
                <a:moveTo>
                  <a:pt x="0" y="0"/>
                </a:moveTo>
                <a:lnTo>
                  <a:pt x="5856028" y="0"/>
                </a:lnTo>
                <a:lnTo>
                  <a:pt x="5856028" y="549002"/>
                </a:lnTo>
                <a:lnTo>
                  <a:pt x="0" y="549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713377" y="3378535"/>
            <a:ext cx="6894970" cy="424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Наконец, частное равно 0.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 Соберите все остатки снизу вверх, и результат будет двоичным числом.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Таким образом, 89 = 1011001.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Но обычно мы группируем по 8 бит, поэтому 89 = 01011001.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FCEF05-48E4-4169-880A-EF1C67D11B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80DED8-3BE3-44ED-A6A8-DFF0A56F91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9331" y="2944864"/>
            <a:ext cx="15576419" cy="4397272"/>
            <a:chOff x="0" y="0"/>
            <a:chExt cx="20768559" cy="5863030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20768559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Группировка битов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44327"/>
              <a:ext cx="20284278" cy="4018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Мы всегда будем группировать биты в байты (= 8 бит)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Предположим, что мы храним число 251 в 32 битах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Оно равно 000000000000000000000000011111011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Лучше разделить 32 бита на 8-битные блоки, чтобы было легче читать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Итак, 251 - это 000000000 00000000 00000000 11111011</a:t>
              </a: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A51171-F46C-4669-BE0C-9FCA04E0D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79913B-E4E5-41D2-B3D7-C106267B23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55790" y="2307178"/>
            <a:ext cx="1557641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Calibri (MS) Bold"/>
              </a:rPr>
              <a:t>Преобразования, требующие более 8 бит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55790" y="3830523"/>
            <a:ext cx="15213209" cy="482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5473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В 8 битах мы можем хранить только 256 различных значений</a:t>
            </a:r>
          </a:p>
          <a:p>
            <a:pPr marL="734059" lvl="1" indent="-367030">
              <a:lnSpc>
                <a:spcPts val="5473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Что делать, если мы хотим хранить числа больше 256</a:t>
            </a:r>
          </a:p>
          <a:p>
            <a:pPr marL="734059" lvl="1" indent="-367030">
              <a:lnSpc>
                <a:spcPts val="5473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Для хранения значений, которым требуется более 8 бит, мы обычно переходим к следующему по величине размеру байта - 16 битам</a:t>
            </a:r>
          </a:p>
          <a:p>
            <a:pPr marL="734059" lvl="1" indent="-367030">
              <a:lnSpc>
                <a:spcPts val="5473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Если 16 бит недостаточно, то мы переходим к 32 битам и так далее</a:t>
            </a:r>
          </a:p>
          <a:p>
            <a:pPr marL="734059" lvl="1" indent="-367030">
              <a:lnSpc>
                <a:spcPts val="5473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В 16 битах мы можем хранить 65 536 различных значений (2    = 65 536)</a:t>
            </a:r>
          </a:p>
          <a:p>
            <a:pPr marL="734059" lvl="1" indent="-367030">
              <a:lnSpc>
                <a:spcPts val="5473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</a:rPr>
              <a:t>Таким образом, диапазон значений составляет от 0 до 65 535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94098" y="7205901"/>
            <a:ext cx="415409" cy="52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libri (MS)"/>
              </a:rPr>
              <a:t>16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CEA48B-AF81-4F3B-BB26-AB17DE5480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45DF36-6088-46CA-A04C-32F53AA2FE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2872" y="1072618"/>
            <a:ext cx="11655869" cy="8185682"/>
            <a:chOff x="0" y="0"/>
            <a:chExt cx="15541159" cy="10914243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15541159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Преобразование большого числа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25277"/>
              <a:ext cx="15178771" cy="9088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1" lvl="1" indent="-367031">
                <a:lnSpc>
                  <a:spcPts val="493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1234/2 = 617, остаток = 0 </a:t>
              </a:r>
            </a:p>
            <a:p>
              <a:pPr marL="734061" lvl="1" indent="-367031">
                <a:lnSpc>
                  <a:spcPts val="493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617/2   = 308, остаток = 1 </a:t>
              </a:r>
            </a:p>
            <a:p>
              <a:pPr marL="734061" lvl="1" indent="-367031">
                <a:lnSpc>
                  <a:spcPts val="493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308/2   = 154, остаток = 0 </a:t>
              </a:r>
            </a:p>
            <a:p>
              <a:pPr marL="734061" lvl="1" indent="-367031">
                <a:lnSpc>
                  <a:spcPts val="493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154/2   = 76,   остаток = 0 </a:t>
              </a:r>
            </a:p>
            <a:p>
              <a:pPr marL="734061" lvl="1" indent="-367031">
                <a:lnSpc>
                  <a:spcPts val="493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76/2     = 38,   остаток = 0 </a:t>
              </a:r>
            </a:p>
            <a:p>
              <a:pPr marL="734061" lvl="1" indent="-367031">
                <a:lnSpc>
                  <a:spcPts val="493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38/2     = 19,   остаток = 0 </a:t>
              </a:r>
            </a:p>
            <a:p>
              <a:pPr marL="734061" lvl="1" indent="-367031">
                <a:lnSpc>
                  <a:spcPts val="493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19/2     = 9,     остаток = 1 </a:t>
              </a:r>
            </a:p>
            <a:p>
              <a:pPr marL="734061" lvl="1" indent="-367031">
                <a:lnSpc>
                  <a:spcPts val="493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9/2       = 4,     остаток = 1 </a:t>
              </a:r>
            </a:p>
            <a:p>
              <a:pPr marL="734061" lvl="1" indent="-367031">
                <a:lnSpc>
                  <a:spcPts val="493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4/2       = 2,     остаток = 0 </a:t>
              </a:r>
            </a:p>
            <a:p>
              <a:pPr marL="734061" lvl="1" indent="-367031">
                <a:lnSpc>
                  <a:spcPts val="493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2/2       = 1,     остаток = 0 </a:t>
              </a:r>
            </a:p>
            <a:p>
              <a:pPr marL="734061" lvl="1" indent="-367031">
                <a:lnSpc>
                  <a:spcPts val="493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1/2       = 0,     остаток = 1 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4438339" y="5934730"/>
            <a:ext cx="6077385" cy="569755"/>
          </a:xfrm>
          <a:custGeom>
            <a:avLst/>
            <a:gdLst/>
            <a:ahLst/>
            <a:cxnLst/>
            <a:rect l="l" t="t" r="r" b="b"/>
            <a:pathLst>
              <a:path w="6077385" h="569755">
                <a:moveTo>
                  <a:pt x="0" y="0"/>
                </a:moveTo>
                <a:lnTo>
                  <a:pt x="6077385" y="0"/>
                </a:lnTo>
                <a:lnTo>
                  <a:pt x="6077385" y="569755"/>
                </a:lnTo>
                <a:lnTo>
                  <a:pt x="0" y="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935606" y="3999513"/>
            <a:ext cx="9331080" cy="2926784"/>
            <a:chOff x="991269" y="-200025"/>
            <a:chExt cx="12441440" cy="3902378"/>
          </a:xfrm>
        </p:grpSpPr>
        <p:sp>
          <p:nvSpPr>
            <p:cNvPr id="7" name="TextBox 7"/>
            <p:cNvSpPr txBox="1"/>
            <p:nvPr/>
          </p:nvSpPr>
          <p:spPr>
            <a:xfrm>
              <a:off x="2662051" y="-200025"/>
              <a:ext cx="10770658" cy="362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>
                <a:lnSpc>
                  <a:spcPts val="5473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И так 1234   = 10011000010</a:t>
              </a:r>
            </a:p>
            <a:p>
              <a:pPr marL="734059" lvl="1" indent="-367030">
                <a:lnSpc>
                  <a:spcPts val="5473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Длина двоичного числа должна быть кратна 8.</a:t>
              </a:r>
            </a:p>
            <a:p>
              <a:pPr marL="734059" lvl="1" indent="-367030">
                <a:lnSpc>
                  <a:spcPts val="5473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 1234   = 00000100 11000010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91269" y="306220"/>
              <a:ext cx="10770658" cy="594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alibri (MS)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736061" y="3140745"/>
              <a:ext cx="759675" cy="5616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Calibri (MS)"/>
                </a:rPr>
                <a:t>10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88774" y="306220"/>
              <a:ext cx="214630" cy="594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alibri (MS)"/>
                </a:rPr>
                <a:t>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663343" y="3076533"/>
              <a:ext cx="214630" cy="594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alibri (MS)"/>
                </a:rPr>
                <a:t>2</a:t>
              </a:r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377B04D-7087-47B7-9D54-5E795CE031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271A068-F644-49E0-A37E-87A864F993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8888" y="1756512"/>
            <a:ext cx="4630073" cy="3493565"/>
            <a:chOff x="0" y="0"/>
            <a:chExt cx="6173430" cy="465808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6173430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dirty="0">
                  <a:solidFill>
                    <a:srgbClr val="000000"/>
                  </a:solidFill>
                  <a:latin typeface="+mj-lt"/>
                </a:rPr>
                <a:t>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26579"/>
              <a:ext cx="6173430" cy="2331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dirty="0" err="1">
                  <a:solidFill>
                    <a:srgbClr val="E46232"/>
                  </a:solidFill>
                  <a:latin typeface="Calibri (MS)"/>
                </a:rPr>
                <a:t>Ключевые</a:t>
              </a:r>
              <a:r>
                <a:rPr lang="en-US" sz="3500" dirty="0">
                  <a:solidFill>
                    <a:srgbClr val="E46232"/>
                  </a:solidFill>
                  <a:latin typeface="Calibri (MS)"/>
                </a:rPr>
                <a:t> </a:t>
              </a:r>
              <a:r>
                <a:rPr lang="en-US" sz="3500" dirty="0" err="1">
                  <a:solidFill>
                    <a:srgbClr val="E46232"/>
                  </a:solidFill>
                  <a:latin typeface="Calibri (MS)"/>
                </a:rPr>
                <a:t>темы</a:t>
              </a:r>
              <a:r>
                <a:rPr lang="en-US" sz="3500" dirty="0">
                  <a:solidFill>
                    <a:srgbClr val="E46232"/>
                  </a:solidFill>
                  <a:latin typeface="Calibri (MS)"/>
                </a:rPr>
                <a:t>,</a:t>
              </a:r>
              <a:r>
                <a:rPr lang="en-US" sz="35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00" dirty="0" err="1">
                  <a:solidFill>
                    <a:srgbClr val="000000"/>
                  </a:solidFill>
                  <a:latin typeface="Calibri (MS)"/>
                </a:rPr>
                <a:t>обсуждаемые</a:t>
              </a:r>
              <a:endParaRPr lang="en-US" sz="3500" dirty="0">
                <a:solidFill>
                  <a:srgbClr val="000000"/>
                </a:solidFill>
                <a:latin typeface="Calibri (MS)"/>
              </a:endParaRPr>
            </a:p>
            <a:p>
              <a:pPr>
                <a:lnSpc>
                  <a:spcPts val="455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Calibri (MS)"/>
                </a:rPr>
                <a:t>в </a:t>
              </a:r>
              <a:r>
                <a:rPr lang="en-US" sz="3500" dirty="0" err="1">
                  <a:solidFill>
                    <a:srgbClr val="000000"/>
                  </a:solidFill>
                  <a:latin typeface="Calibri (MS)"/>
                </a:rPr>
                <a:t>этой</a:t>
              </a:r>
              <a:r>
                <a:rPr lang="en-US" sz="35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500" dirty="0" err="1">
                  <a:solidFill>
                    <a:srgbClr val="000000"/>
                  </a:solidFill>
                  <a:latin typeface="Calibri (MS)"/>
                </a:rPr>
                <a:t>презентации</a:t>
              </a:r>
              <a:endParaRPr lang="en-US" sz="3500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7403516" y="0"/>
            <a:ext cx="10884484" cy="10287000"/>
          </a:xfrm>
          <a:prstGeom prst="rect">
            <a:avLst/>
          </a:prstGeom>
          <a:solidFill>
            <a:srgbClr val="E46232"/>
          </a:solidFill>
        </p:spPr>
      </p:sp>
      <p:sp>
        <p:nvSpPr>
          <p:cNvPr id="6" name="TextBox 6"/>
          <p:cNvSpPr txBox="1"/>
          <p:nvPr/>
        </p:nvSpPr>
        <p:spPr>
          <a:xfrm>
            <a:off x="9531162" y="2885565"/>
            <a:ext cx="8418625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 err="1">
                <a:solidFill>
                  <a:srgbClr val="FFFFFF"/>
                </a:solidFill>
                <a:latin typeface="Calibri (MS)"/>
              </a:rPr>
              <a:t>Общая</a:t>
            </a:r>
            <a:r>
              <a:rPr lang="en-US" sz="2999" dirty="0">
                <a:solidFill>
                  <a:srgbClr val="FFFFFF"/>
                </a:solidFill>
                <a:latin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</a:rPr>
              <a:t>теория</a:t>
            </a:r>
            <a:r>
              <a:rPr lang="en-US" sz="2999" dirty="0">
                <a:solidFill>
                  <a:srgbClr val="FFFFFF"/>
                </a:solidFill>
                <a:latin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</a:rPr>
              <a:t>систем</a:t>
            </a:r>
            <a:r>
              <a:rPr lang="en-US" sz="2999" dirty="0">
                <a:solidFill>
                  <a:srgbClr val="FFFFFF"/>
                </a:solidFill>
                <a:latin typeface="Calibri (MS)"/>
              </a:rPr>
              <a:t> </a:t>
            </a:r>
            <a:r>
              <a:rPr lang="kk-KZ" sz="2999" dirty="0">
                <a:solidFill>
                  <a:srgbClr val="FFFFFF"/>
                </a:solidFill>
                <a:latin typeface="Calibri (MS)"/>
              </a:rPr>
              <a:t>счисления</a:t>
            </a:r>
            <a:endParaRPr lang="en-US" sz="2999" dirty="0">
              <a:solidFill>
                <a:srgbClr val="FFFFFF"/>
              </a:solidFill>
              <a:latin typeface="Calibri (MS)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31162" y="4165430"/>
            <a:ext cx="7182773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FFFFFF"/>
                </a:solidFill>
                <a:latin typeface="Calibri (MS)"/>
              </a:rPr>
              <a:t>Двоичные</a:t>
            </a:r>
            <a:r>
              <a:rPr lang="en-US" sz="2999" dirty="0">
                <a:solidFill>
                  <a:srgbClr val="FFFFFF"/>
                </a:solidFill>
                <a:latin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</a:rPr>
              <a:t>числа</a:t>
            </a:r>
            <a:endParaRPr lang="en-US" sz="2999" dirty="0">
              <a:solidFill>
                <a:srgbClr val="FFFFFF"/>
              </a:solidFill>
              <a:latin typeface="Calibri (MS)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31162" y="5146845"/>
            <a:ext cx="7182773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FFFFFF"/>
                </a:solidFill>
                <a:latin typeface="Calibri (MS)"/>
              </a:rPr>
              <a:t>Преобразование</a:t>
            </a:r>
            <a:r>
              <a:rPr lang="en-US" sz="2999" dirty="0">
                <a:solidFill>
                  <a:srgbClr val="FFFFFF"/>
                </a:solidFill>
                <a:latin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</a:rPr>
              <a:t>чисел</a:t>
            </a:r>
            <a:r>
              <a:rPr lang="en-US" sz="2999" dirty="0">
                <a:solidFill>
                  <a:srgbClr val="FFFFFF"/>
                </a:solidFill>
                <a:latin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</a:rPr>
              <a:t>из</a:t>
            </a:r>
            <a:r>
              <a:rPr lang="en-US" sz="2999" dirty="0">
                <a:solidFill>
                  <a:srgbClr val="FFFFFF"/>
                </a:solidFill>
                <a:latin typeface="Calibri (MS)"/>
              </a:rPr>
              <a:t> и в </a:t>
            </a:r>
            <a:r>
              <a:rPr lang="en-US" sz="2999" dirty="0" err="1">
                <a:solidFill>
                  <a:srgbClr val="FFFFFF"/>
                </a:solidFill>
                <a:latin typeface="Calibri (MS)"/>
              </a:rPr>
              <a:t>двоичные</a:t>
            </a:r>
            <a:r>
              <a:rPr lang="en-US" sz="2999" dirty="0">
                <a:solidFill>
                  <a:srgbClr val="FFFFFF"/>
                </a:solidFill>
                <a:latin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</a:rPr>
              <a:t>числа</a:t>
            </a:r>
            <a:endParaRPr lang="en-US" sz="2999" dirty="0">
              <a:solidFill>
                <a:srgbClr val="FFFFFF"/>
              </a:solidFill>
              <a:latin typeface="Calibri (MS)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31162" y="6725160"/>
            <a:ext cx="7182773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FFFFFF"/>
                </a:solidFill>
                <a:latin typeface="Calibri (MS)"/>
              </a:rPr>
              <a:t>Восьмеричные</a:t>
            </a:r>
            <a:r>
              <a:rPr lang="en-US" sz="2999" dirty="0">
                <a:solidFill>
                  <a:srgbClr val="FFFFFF"/>
                </a:solidFill>
                <a:latin typeface="Calibri (MS)"/>
              </a:rPr>
              <a:t> и </a:t>
            </a:r>
            <a:r>
              <a:rPr lang="en-US" sz="2999" dirty="0" err="1">
                <a:solidFill>
                  <a:srgbClr val="FFFFFF"/>
                </a:solidFill>
                <a:latin typeface="Calibri (MS)"/>
              </a:rPr>
              <a:t>шестнадцатеричные</a:t>
            </a:r>
            <a:r>
              <a:rPr lang="en-US" sz="2999" dirty="0">
                <a:solidFill>
                  <a:srgbClr val="FFFFFF"/>
                </a:solidFill>
                <a:latin typeface="Calibri (MS)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alibri (MS)"/>
              </a:rPr>
              <a:t>числа</a:t>
            </a:r>
            <a:endParaRPr lang="en-US" sz="2999" dirty="0">
              <a:solidFill>
                <a:srgbClr val="FFFFFF"/>
              </a:solidFill>
              <a:latin typeface="Calibri (MS)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9531162" y="3827122"/>
            <a:ext cx="7184166" cy="0"/>
          </a:xfrm>
          <a:prstGeom prst="line">
            <a:avLst/>
          </a:prstGeom>
          <a:ln w="9525" cap="rnd">
            <a:solidFill>
              <a:srgbClr val="FFFFFF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9531162" y="5106987"/>
            <a:ext cx="7184166" cy="0"/>
          </a:xfrm>
          <a:prstGeom prst="line">
            <a:avLst/>
          </a:prstGeom>
          <a:ln w="9525" cap="rnd">
            <a:solidFill>
              <a:srgbClr val="FFFFFF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9531162" y="6386852"/>
            <a:ext cx="7184166" cy="0"/>
          </a:xfrm>
          <a:prstGeom prst="line">
            <a:avLst/>
          </a:prstGeom>
          <a:ln w="9525" cap="rnd">
            <a:solidFill>
              <a:srgbClr val="FFFFFF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451BF5-8673-402C-B3EC-C1D19E28E0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2883"/>
            <a:ext cx="2133600" cy="95282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1A38640-3F06-4930-AEBA-243ED888E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62883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5790" y="1677717"/>
            <a:ext cx="15576419" cy="6511664"/>
            <a:chOff x="0" y="-123825"/>
            <a:chExt cx="20768559" cy="8682218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20768559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32 и 64 бита информации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25277"/>
              <a:ext cx="20284278" cy="6483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>
                <a:lnSpc>
                  <a:spcPts val="5220"/>
                </a:lnSpc>
                <a:buFont typeface="Arial"/>
                <a:buChar char="•"/>
              </a:pPr>
              <a:r>
                <a:rPr lang="en-US" sz="3600" dirty="0" err="1">
                  <a:solidFill>
                    <a:srgbClr val="000000"/>
                  </a:solidFill>
                  <a:latin typeface="Calibri (MS)"/>
                </a:rPr>
                <a:t>Обычно</a:t>
              </a:r>
              <a:r>
                <a:rPr lang="en-US" sz="36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Calibri (MS)"/>
                </a:rPr>
                <a:t>компьютеры</a:t>
              </a:r>
              <a:r>
                <a:rPr lang="en-US" sz="36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Calibri (MS)"/>
                </a:rPr>
                <a:t>хранят</a:t>
              </a:r>
              <a:r>
                <a:rPr lang="en-US" sz="36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Calibri (MS)"/>
                </a:rPr>
                <a:t>данные</a:t>
              </a:r>
              <a:r>
                <a:rPr lang="en-US" sz="3600" dirty="0">
                  <a:solidFill>
                    <a:srgbClr val="000000"/>
                  </a:solidFill>
                  <a:latin typeface="Calibri (MS)"/>
                </a:rPr>
                <a:t> в 32 </a:t>
              </a:r>
              <a:r>
                <a:rPr lang="en-US" sz="3600" dirty="0" err="1">
                  <a:solidFill>
                    <a:srgbClr val="000000"/>
                  </a:solidFill>
                  <a:latin typeface="Calibri (MS)"/>
                </a:rPr>
                <a:t>или</a:t>
              </a:r>
              <a:r>
                <a:rPr lang="en-US" sz="3600" dirty="0">
                  <a:solidFill>
                    <a:srgbClr val="000000"/>
                  </a:solidFill>
                  <a:latin typeface="Calibri (MS)"/>
                </a:rPr>
                <a:t> 64 </a:t>
              </a:r>
              <a:r>
                <a:rPr lang="en-US" sz="3600" dirty="0" err="1">
                  <a:solidFill>
                    <a:srgbClr val="000000"/>
                  </a:solidFill>
                  <a:latin typeface="Calibri (MS)"/>
                </a:rPr>
                <a:t>битах</a:t>
              </a:r>
              <a:endParaRPr lang="en-US" sz="3600" dirty="0">
                <a:solidFill>
                  <a:srgbClr val="000000"/>
                </a:solidFill>
                <a:latin typeface="Calibri (MS)"/>
              </a:endParaRPr>
            </a:p>
            <a:p>
              <a:pPr marL="1424943" lvl="2" indent="-474981">
                <a:lnSpc>
                  <a:spcPts val="4785"/>
                </a:lnSpc>
                <a:buFont typeface="Arial"/>
                <a:buChar char="⚬"/>
              </a:pPr>
              <a:r>
                <a:rPr lang="en-US" sz="3300" dirty="0">
                  <a:solidFill>
                    <a:srgbClr val="000000"/>
                  </a:solidFill>
                  <a:latin typeface="Calibri (MS)"/>
                </a:rPr>
                <a:t>В 32 </a:t>
              </a:r>
              <a:r>
                <a:rPr lang="en-US" sz="3300" dirty="0" err="1">
                  <a:solidFill>
                    <a:srgbClr val="000000"/>
                  </a:solidFill>
                  <a:latin typeface="Calibri (MS)"/>
                </a:rPr>
                <a:t>битах</a:t>
              </a:r>
              <a:r>
                <a:rPr lang="en-US" sz="33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00" dirty="0" err="1">
                  <a:solidFill>
                    <a:srgbClr val="000000"/>
                  </a:solidFill>
                  <a:latin typeface="Calibri (MS)"/>
                </a:rPr>
                <a:t>мы</a:t>
              </a:r>
              <a:r>
                <a:rPr lang="en-US" sz="33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00" dirty="0" err="1">
                  <a:solidFill>
                    <a:srgbClr val="000000"/>
                  </a:solidFill>
                  <a:latin typeface="Calibri (MS)"/>
                </a:rPr>
                <a:t>можем</a:t>
              </a:r>
              <a:r>
                <a:rPr lang="en-US" sz="33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00" dirty="0" err="1">
                  <a:solidFill>
                    <a:srgbClr val="000000"/>
                  </a:solidFill>
                  <a:latin typeface="Calibri (MS)"/>
                </a:rPr>
                <a:t>сохранить</a:t>
              </a:r>
              <a:r>
                <a:rPr lang="en-US" sz="3300" dirty="0">
                  <a:solidFill>
                    <a:srgbClr val="000000"/>
                  </a:solidFill>
                  <a:latin typeface="Calibri (MS)"/>
                </a:rPr>
                <a:t> 4 294 967 296 </a:t>
              </a:r>
              <a:r>
                <a:rPr lang="en-US" sz="3300" dirty="0" err="1">
                  <a:solidFill>
                    <a:srgbClr val="000000"/>
                  </a:solidFill>
                  <a:latin typeface="Calibri (MS)"/>
                </a:rPr>
                <a:t>различных</a:t>
              </a:r>
              <a:r>
                <a:rPr lang="en-US" sz="33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00" dirty="0" err="1">
                  <a:solidFill>
                    <a:srgbClr val="000000"/>
                  </a:solidFill>
                  <a:latin typeface="Calibri (MS)"/>
                </a:rPr>
                <a:t>значений</a:t>
              </a:r>
              <a:r>
                <a:rPr lang="en-US" sz="3300" dirty="0">
                  <a:solidFill>
                    <a:srgbClr val="000000"/>
                  </a:solidFill>
                  <a:latin typeface="Calibri (MS)"/>
                </a:rPr>
                <a:t>:</a:t>
              </a:r>
            </a:p>
            <a:p>
              <a:pPr marL="1424943" lvl="2" indent="-474981">
                <a:lnSpc>
                  <a:spcPts val="4785"/>
                </a:lnSpc>
                <a:buFont typeface="Arial"/>
                <a:buChar char="⚬"/>
              </a:pPr>
              <a:r>
                <a:rPr lang="en-US" sz="3300" dirty="0">
                  <a:solidFill>
                    <a:srgbClr val="000000"/>
                  </a:solidFill>
                  <a:latin typeface="Calibri (MS)"/>
                </a:rPr>
                <a:t>00000000 00000000 00000000 00000000 = 0</a:t>
              </a:r>
            </a:p>
            <a:p>
              <a:pPr marL="1424943" lvl="2" indent="-474981">
                <a:lnSpc>
                  <a:spcPts val="4785"/>
                </a:lnSpc>
                <a:buFont typeface="Arial"/>
                <a:buChar char="⚬"/>
              </a:pPr>
              <a:r>
                <a:rPr lang="en-US" sz="3300" dirty="0">
                  <a:solidFill>
                    <a:srgbClr val="000000"/>
                  </a:solidFill>
                  <a:latin typeface="Calibri (MS)"/>
                </a:rPr>
                <a:t>00000000 00000000 00000000 00000001 = 1</a:t>
              </a:r>
            </a:p>
            <a:p>
              <a:pPr marL="1424943" lvl="2" indent="-474981">
                <a:lnSpc>
                  <a:spcPts val="4785"/>
                </a:lnSpc>
                <a:buFont typeface="Arial"/>
                <a:buChar char="⚬"/>
              </a:pPr>
              <a:r>
                <a:rPr lang="en-US" sz="3300" dirty="0">
                  <a:solidFill>
                    <a:srgbClr val="000000"/>
                  </a:solidFill>
                  <a:latin typeface="Calibri (MS)"/>
                </a:rPr>
                <a:t>00000000 00000000 00000000 00000010 = 2</a:t>
              </a:r>
            </a:p>
            <a:p>
              <a:pPr marL="1424943" lvl="2" indent="-474981">
                <a:lnSpc>
                  <a:spcPts val="4785"/>
                </a:lnSpc>
                <a:buFont typeface="Arial"/>
                <a:buChar char="⚬"/>
              </a:pPr>
              <a:r>
                <a:rPr lang="en-US" sz="3300" dirty="0">
                  <a:solidFill>
                    <a:srgbClr val="000000"/>
                  </a:solidFill>
                  <a:latin typeface="Calibri (MS)"/>
                </a:rPr>
                <a:t>.....</a:t>
              </a:r>
            </a:p>
            <a:p>
              <a:pPr marL="1424943" lvl="2" indent="-474981">
                <a:lnSpc>
                  <a:spcPts val="4785"/>
                </a:lnSpc>
                <a:buFont typeface="Arial"/>
                <a:buChar char="⚬"/>
              </a:pPr>
              <a:r>
                <a:rPr lang="en-US" sz="3300" dirty="0">
                  <a:solidFill>
                    <a:srgbClr val="000000"/>
                  </a:solidFill>
                  <a:latin typeface="Calibri (MS)"/>
                </a:rPr>
                <a:t>11111111 11111111 11111111 11111110 = 4,294,967,295</a:t>
              </a:r>
            </a:p>
            <a:p>
              <a:pPr marL="1424943" lvl="2" indent="-474981">
                <a:lnSpc>
                  <a:spcPts val="4785"/>
                </a:lnSpc>
                <a:buFont typeface="Arial"/>
                <a:buChar char="⚬"/>
              </a:pPr>
              <a:r>
                <a:rPr lang="en-US" sz="3300" dirty="0">
                  <a:solidFill>
                    <a:srgbClr val="000000"/>
                  </a:solidFill>
                  <a:latin typeface="Calibri (MS)"/>
                </a:rPr>
                <a:t>11111111 11111111 11111111 11111111 = 4,294,967,296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145673" y="5635058"/>
              <a:ext cx="484029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ns"/>
                </a:rPr>
                <a:t>10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145673" y="4741826"/>
              <a:ext cx="484029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ns"/>
                </a:rPr>
                <a:t>10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145673" y="3847397"/>
              <a:ext cx="484029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ns"/>
                </a:rPr>
                <a:t>10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5022739" y="7195262"/>
              <a:ext cx="746340" cy="5566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ns"/>
                </a:rPr>
                <a:t>10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022740" y="8001710"/>
              <a:ext cx="746339" cy="5566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Open Sans"/>
                </a:rPr>
                <a:t>10</a:t>
              </a: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F28B33E-92AC-461E-BDA7-F9F85F8B89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3F5F5F-B4DB-4337-824A-ECC715815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5790" y="1979346"/>
            <a:ext cx="10932995" cy="6328308"/>
            <a:chOff x="0" y="0"/>
            <a:chExt cx="14577326" cy="8437744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14577326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Восьмеричные числа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25277"/>
              <a:ext cx="14237412" cy="6612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>
                <a:lnSpc>
                  <a:spcPts val="492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В восьмеричных чисел мы используем цифры 0-7</a:t>
              </a:r>
            </a:p>
            <a:p>
              <a:pPr marL="734059" lvl="1" indent="-367030">
                <a:lnSpc>
                  <a:spcPts val="492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Десятичное значение 7 равно 111 в двоичном формате</a:t>
              </a:r>
            </a:p>
            <a:p>
              <a:pPr marL="734059" lvl="1" indent="-367030">
                <a:lnSpc>
                  <a:spcPts val="492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Таким образом, мы можем хранить одну восьмеричную цифру в 3 битах</a:t>
              </a:r>
            </a:p>
            <a:p>
              <a:pPr marL="734059" lvl="1" indent="-367030">
                <a:lnSpc>
                  <a:spcPts val="492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Это означает, что мы можем сгруппировать 3 бита двоичного числа для хранения одной восьмеричной цифры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88785" y="1846335"/>
            <a:ext cx="4847938" cy="4675574"/>
            <a:chOff x="0" y="0"/>
            <a:chExt cx="6463917" cy="6234099"/>
          </a:xfrm>
        </p:grpSpPr>
        <p:sp>
          <p:nvSpPr>
            <p:cNvPr id="6" name="Freeform 6"/>
            <p:cNvSpPr/>
            <p:nvPr/>
          </p:nvSpPr>
          <p:spPr>
            <a:xfrm>
              <a:off x="0" y="1010633"/>
              <a:ext cx="3174147" cy="5223466"/>
            </a:xfrm>
            <a:custGeom>
              <a:avLst/>
              <a:gdLst/>
              <a:ahLst/>
              <a:cxnLst/>
              <a:rect l="l" t="t" r="r" b="b"/>
              <a:pathLst>
                <a:path w="3174147" h="5223466">
                  <a:moveTo>
                    <a:pt x="0" y="0"/>
                  </a:moveTo>
                  <a:lnTo>
                    <a:pt x="3174147" y="0"/>
                  </a:lnTo>
                  <a:lnTo>
                    <a:pt x="3174147" y="5223466"/>
                  </a:lnTo>
                  <a:lnTo>
                    <a:pt x="0" y="5223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656" r="-505711" b="-15063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530986" y="1202021"/>
              <a:ext cx="1666302" cy="5032078"/>
            </a:xfrm>
            <a:custGeom>
              <a:avLst/>
              <a:gdLst/>
              <a:ahLst/>
              <a:cxnLst/>
              <a:rect l="l" t="t" r="r" b="b"/>
              <a:pathLst>
                <a:path w="1666302" h="5032078">
                  <a:moveTo>
                    <a:pt x="0" y="0"/>
                  </a:moveTo>
                  <a:lnTo>
                    <a:pt x="1666302" y="0"/>
                  </a:lnTo>
                  <a:lnTo>
                    <a:pt x="1666302" y="5032078"/>
                  </a:lnTo>
                  <a:lnTo>
                    <a:pt x="0" y="5032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29204" t="-19016" r="-724618" b="-15636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587073" y="1467273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6"/>
                  </a:lnTo>
                  <a:lnTo>
                    <a:pt x="0" y="301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587073" y="2013378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7"/>
                  </a:lnTo>
                  <a:lnTo>
                    <a:pt x="0" y="301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587073" y="2604175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6"/>
                  </a:lnTo>
                  <a:lnTo>
                    <a:pt x="0" y="301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587073" y="3194971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7"/>
                  </a:lnTo>
                  <a:lnTo>
                    <a:pt x="0" y="301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587073" y="3833958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6"/>
                  </a:lnTo>
                  <a:lnTo>
                    <a:pt x="0" y="301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587073" y="4376564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7"/>
                  </a:lnTo>
                  <a:lnTo>
                    <a:pt x="0" y="301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587073" y="4969971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6"/>
                  </a:lnTo>
                  <a:lnTo>
                    <a:pt x="0" y="301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587073" y="5512577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7"/>
                  </a:lnTo>
                  <a:lnTo>
                    <a:pt x="0" y="301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105618" y="98986"/>
              <a:ext cx="1481455" cy="670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Calibri (MS)"/>
                </a:rPr>
                <a:t>3 бита 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088373" y="-104775"/>
              <a:ext cx="4375544" cy="1330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Calibri (MS)"/>
                </a:rPr>
                <a:t>восмьмеричное число</a:t>
              </a:r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6D31663-98EA-43A5-B569-605943189C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F0E5613-6A6C-4E51-A574-46B88E5496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485900"/>
            <a:ext cx="16230600" cy="7122324"/>
            <a:chOff x="0" y="0"/>
            <a:chExt cx="21640800" cy="9496432"/>
          </a:xfrm>
        </p:grpSpPr>
        <p:sp>
          <p:nvSpPr>
            <p:cNvPr id="3" name="TextBox 3"/>
            <p:cNvSpPr txBox="1"/>
            <p:nvPr/>
          </p:nvSpPr>
          <p:spPr>
            <a:xfrm>
              <a:off x="872241" y="-123825"/>
              <a:ext cx="20768559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Преобразование двоичного  в восьмеричный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72241" y="2451175"/>
              <a:ext cx="20284278" cy="4576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>
                <a:lnSpc>
                  <a:spcPts val="558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Calibri (MS)"/>
                </a:rPr>
                <a:t>10110111  10101010  00110011  00011100</a:t>
              </a:r>
            </a:p>
            <a:p>
              <a:pPr>
                <a:lnSpc>
                  <a:spcPts val="5580"/>
                </a:lnSpc>
              </a:pPr>
              <a:r>
                <a:rPr lang="en-US" sz="3600">
                  <a:solidFill>
                    <a:srgbClr val="000000"/>
                  </a:solidFill>
                  <a:latin typeface="Calibri (MS)"/>
                </a:rPr>
                <a:t>                                                 </a:t>
              </a:r>
            </a:p>
            <a:p>
              <a:pPr marL="777240" lvl="1" indent="-388620">
                <a:lnSpc>
                  <a:spcPts val="558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Calibri (MS) Bold"/>
                </a:rPr>
                <a:t>0</a:t>
              </a:r>
              <a:r>
                <a:rPr lang="en-US" sz="3600">
                  <a:solidFill>
                    <a:srgbClr val="000000"/>
                  </a:solidFill>
                  <a:latin typeface="Calibri (MS)"/>
                </a:rPr>
                <a:t>10     110    111    101    010   100   011    001    100     011   100</a:t>
              </a:r>
            </a:p>
            <a:p>
              <a:pPr marL="777240" lvl="1" indent="-388620">
                <a:lnSpc>
                  <a:spcPts val="558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Calibri (MS)"/>
                </a:rPr>
                <a:t>   2         6         7        5         2       4        3        1         4        3        4     в восьм.</a:t>
              </a:r>
            </a:p>
            <a:p>
              <a:pPr marL="690881" lvl="1" indent="-345440">
                <a:lnSpc>
                  <a:spcPts val="496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Calibri (MS)"/>
                </a:rPr>
                <a:t>Таким образом, результат в восьмеричном представлении равен: 26752431434</a:t>
              </a:r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7349531" y="3553601"/>
              <a:ext cx="788204" cy="472922"/>
            </a:xfrm>
            <a:custGeom>
              <a:avLst/>
              <a:gdLst/>
              <a:ahLst/>
              <a:cxnLst/>
              <a:rect l="l" t="t" r="r" b="b"/>
              <a:pathLst>
                <a:path w="788204" h="472922">
                  <a:moveTo>
                    <a:pt x="0" y="0"/>
                  </a:moveTo>
                  <a:lnTo>
                    <a:pt x="788204" y="0"/>
                  </a:lnTo>
                  <a:lnTo>
                    <a:pt x="788204" y="472922"/>
                  </a:lnTo>
                  <a:lnTo>
                    <a:pt x="0" y="472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0800000">
              <a:off x="16147798" y="4960160"/>
              <a:ext cx="1483920" cy="435902"/>
            </a:xfrm>
            <a:custGeom>
              <a:avLst/>
              <a:gdLst/>
              <a:ahLst/>
              <a:cxnLst/>
              <a:rect l="l" t="t" r="r" b="b"/>
              <a:pathLst>
                <a:path w="1483920" h="435902">
                  <a:moveTo>
                    <a:pt x="0" y="0"/>
                  </a:moveTo>
                  <a:lnTo>
                    <a:pt x="1483920" y="0"/>
                  </a:lnTo>
                  <a:lnTo>
                    <a:pt x="1483920" y="435901"/>
                  </a:lnTo>
                  <a:lnTo>
                    <a:pt x="0" y="4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10800000">
              <a:off x="14867078" y="4960160"/>
              <a:ext cx="1483920" cy="435902"/>
            </a:xfrm>
            <a:custGeom>
              <a:avLst/>
              <a:gdLst/>
              <a:ahLst/>
              <a:cxnLst/>
              <a:rect l="l" t="t" r="r" b="b"/>
              <a:pathLst>
                <a:path w="1483920" h="435902">
                  <a:moveTo>
                    <a:pt x="0" y="0"/>
                  </a:moveTo>
                  <a:lnTo>
                    <a:pt x="1483920" y="0"/>
                  </a:lnTo>
                  <a:lnTo>
                    <a:pt x="1483920" y="435901"/>
                  </a:lnTo>
                  <a:lnTo>
                    <a:pt x="0" y="4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10800000">
              <a:off x="13431978" y="4960160"/>
              <a:ext cx="1483920" cy="435902"/>
            </a:xfrm>
            <a:custGeom>
              <a:avLst/>
              <a:gdLst/>
              <a:ahLst/>
              <a:cxnLst/>
              <a:rect l="l" t="t" r="r" b="b"/>
              <a:pathLst>
                <a:path w="1483920" h="435902">
                  <a:moveTo>
                    <a:pt x="0" y="0"/>
                  </a:moveTo>
                  <a:lnTo>
                    <a:pt x="1483920" y="0"/>
                  </a:lnTo>
                  <a:lnTo>
                    <a:pt x="1483920" y="435901"/>
                  </a:lnTo>
                  <a:lnTo>
                    <a:pt x="0" y="4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0800000">
              <a:off x="11922658" y="4960160"/>
              <a:ext cx="1483920" cy="435902"/>
            </a:xfrm>
            <a:custGeom>
              <a:avLst/>
              <a:gdLst/>
              <a:ahLst/>
              <a:cxnLst/>
              <a:rect l="l" t="t" r="r" b="b"/>
              <a:pathLst>
                <a:path w="1483920" h="435902">
                  <a:moveTo>
                    <a:pt x="0" y="0"/>
                  </a:moveTo>
                  <a:lnTo>
                    <a:pt x="1483920" y="0"/>
                  </a:lnTo>
                  <a:lnTo>
                    <a:pt x="1483920" y="435901"/>
                  </a:lnTo>
                  <a:lnTo>
                    <a:pt x="0" y="4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10800000">
              <a:off x="10462158" y="4960160"/>
              <a:ext cx="1483920" cy="435902"/>
            </a:xfrm>
            <a:custGeom>
              <a:avLst/>
              <a:gdLst/>
              <a:ahLst/>
              <a:cxnLst/>
              <a:rect l="l" t="t" r="r" b="b"/>
              <a:pathLst>
                <a:path w="1483920" h="435902">
                  <a:moveTo>
                    <a:pt x="0" y="0"/>
                  </a:moveTo>
                  <a:lnTo>
                    <a:pt x="1483920" y="0"/>
                  </a:lnTo>
                  <a:lnTo>
                    <a:pt x="1483920" y="435901"/>
                  </a:lnTo>
                  <a:lnTo>
                    <a:pt x="0" y="4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10800000">
              <a:off x="8978237" y="4960160"/>
              <a:ext cx="1483920" cy="435902"/>
            </a:xfrm>
            <a:custGeom>
              <a:avLst/>
              <a:gdLst/>
              <a:ahLst/>
              <a:cxnLst/>
              <a:rect l="l" t="t" r="r" b="b"/>
              <a:pathLst>
                <a:path w="1483920" h="435902">
                  <a:moveTo>
                    <a:pt x="0" y="0"/>
                  </a:moveTo>
                  <a:lnTo>
                    <a:pt x="1483921" y="0"/>
                  </a:lnTo>
                  <a:lnTo>
                    <a:pt x="1483921" y="435901"/>
                  </a:lnTo>
                  <a:lnTo>
                    <a:pt x="0" y="4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10800000">
              <a:off x="7720937" y="4960160"/>
              <a:ext cx="1483920" cy="435902"/>
            </a:xfrm>
            <a:custGeom>
              <a:avLst/>
              <a:gdLst/>
              <a:ahLst/>
              <a:cxnLst/>
              <a:rect l="l" t="t" r="r" b="b"/>
              <a:pathLst>
                <a:path w="1483920" h="435902">
                  <a:moveTo>
                    <a:pt x="0" y="0"/>
                  </a:moveTo>
                  <a:lnTo>
                    <a:pt x="1483921" y="0"/>
                  </a:lnTo>
                  <a:lnTo>
                    <a:pt x="1483921" y="435901"/>
                  </a:lnTo>
                  <a:lnTo>
                    <a:pt x="0" y="4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-10800000">
              <a:off x="6259713" y="4960160"/>
              <a:ext cx="1483920" cy="435902"/>
            </a:xfrm>
            <a:custGeom>
              <a:avLst/>
              <a:gdLst/>
              <a:ahLst/>
              <a:cxnLst/>
              <a:rect l="l" t="t" r="r" b="b"/>
              <a:pathLst>
                <a:path w="1483920" h="435902">
                  <a:moveTo>
                    <a:pt x="0" y="0"/>
                  </a:moveTo>
                  <a:lnTo>
                    <a:pt x="1483920" y="0"/>
                  </a:lnTo>
                  <a:lnTo>
                    <a:pt x="1483920" y="435901"/>
                  </a:lnTo>
                  <a:lnTo>
                    <a:pt x="0" y="4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0800000">
              <a:off x="4775792" y="4960160"/>
              <a:ext cx="1483920" cy="435902"/>
            </a:xfrm>
            <a:custGeom>
              <a:avLst/>
              <a:gdLst/>
              <a:ahLst/>
              <a:cxnLst/>
              <a:rect l="l" t="t" r="r" b="b"/>
              <a:pathLst>
                <a:path w="1483920" h="435902">
                  <a:moveTo>
                    <a:pt x="0" y="0"/>
                  </a:moveTo>
                  <a:lnTo>
                    <a:pt x="1483921" y="0"/>
                  </a:lnTo>
                  <a:lnTo>
                    <a:pt x="1483921" y="435901"/>
                  </a:lnTo>
                  <a:lnTo>
                    <a:pt x="0" y="4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-10800000">
              <a:off x="3315292" y="4960160"/>
              <a:ext cx="1483920" cy="435902"/>
            </a:xfrm>
            <a:custGeom>
              <a:avLst/>
              <a:gdLst/>
              <a:ahLst/>
              <a:cxnLst/>
              <a:rect l="l" t="t" r="r" b="b"/>
              <a:pathLst>
                <a:path w="1483920" h="435902">
                  <a:moveTo>
                    <a:pt x="0" y="0"/>
                  </a:moveTo>
                  <a:lnTo>
                    <a:pt x="1483921" y="0"/>
                  </a:lnTo>
                  <a:lnTo>
                    <a:pt x="1483921" y="435901"/>
                  </a:lnTo>
                  <a:lnTo>
                    <a:pt x="0" y="4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10800000">
              <a:off x="1807952" y="4960160"/>
              <a:ext cx="1483920" cy="435902"/>
            </a:xfrm>
            <a:custGeom>
              <a:avLst/>
              <a:gdLst/>
              <a:ahLst/>
              <a:cxnLst/>
              <a:rect l="l" t="t" r="r" b="b"/>
              <a:pathLst>
                <a:path w="1483920" h="435902">
                  <a:moveTo>
                    <a:pt x="0" y="0"/>
                  </a:moveTo>
                  <a:lnTo>
                    <a:pt x="1483920" y="0"/>
                  </a:lnTo>
                  <a:lnTo>
                    <a:pt x="1483920" y="435901"/>
                  </a:lnTo>
                  <a:lnTo>
                    <a:pt x="0" y="4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5679943" y="6685355"/>
              <a:ext cx="935711" cy="670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  <p:sp>
          <p:nvSpPr>
            <p:cNvPr id="18" name="Freeform 18"/>
            <p:cNvSpPr/>
            <p:nvPr/>
          </p:nvSpPr>
          <p:spPr>
            <a:xfrm rot="-10800000">
              <a:off x="0" y="4631611"/>
              <a:ext cx="1332333" cy="4179867"/>
            </a:xfrm>
            <a:custGeom>
              <a:avLst/>
              <a:gdLst/>
              <a:ahLst/>
              <a:cxnLst/>
              <a:rect l="l" t="t" r="r" b="b"/>
              <a:pathLst>
                <a:path w="1332333" h="4179867">
                  <a:moveTo>
                    <a:pt x="0" y="0"/>
                  </a:moveTo>
                  <a:lnTo>
                    <a:pt x="1332333" y="0"/>
                  </a:lnTo>
                  <a:lnTo>
                    <a:pt x="1332333" y="4179867"/>
                  </a:lnTo>
                  <a:lnTo>
                    <a:pt x="0" y="4179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432515" y="8678128"/>
              <a:ext cx="21113274" cy="818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libri (MS) Italics"/>
                </a:rPr>
                <a:t>К крайним левым 2 битам мы добавляем начальный 0, чтобы длина была кратна 3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997820" y="6626295"/>
              <a:ext cx="609046" cy="594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alibri (MS)"/>
                </a:rPr>
                <a:t>8</a:t>
              </a:r>
            </a:p>
          </p:txBody>
        </p:sp>
      </p:grp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F7CEF08-53C1-4007-8DA6-D7064DCF10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CBD674B-C83B-41E4-A280-D2ABEB8EC20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5790" y="1360221"/>
            <a:ext cx="10794884" cy="7566558"/>
            <a:chOff x="0" y="0"/>
            <a:chExt cx="14393179" cy="10088744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14393179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Шестнадцатеричные числа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25277"/>
              <a:ext cx="14057559" cy="8263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>
                <a:lnSpc>
                  <a:spcPts val="492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Для формирования шестнадцатеричной цифры мы используем 4 бита</a:t>
              </a:r>
            </a:p>
            <a:p>
              <a:pPr marL="734059" lvl="1" indent="-367030">
                <a:lnSpc>
                  <a:spcPts val="492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Шестнадцатеричное число имеет основание 16, поэтому наибольшая “цифра” равна 15, что равно 1111 в двоичном формате</a:t>
              </a:r>
            </a:p>
            <a:p>
              <a:pPr marL="734059" lvl="1" indent="-367030">
                <a:lnSpc>
                  <a:spcPts val="492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15 - это не однозначная цифра, поэтому вместо нее мы используем буквы. </a:t>
              </a:r>
            </a:p>
            <a:p>
              <a:pPr marL="734059" lvl="1" indent="-367030">
                <a:lnSpc>
                  <a:spcPts val="492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Мы используем буквы A, B, C, D, E и F для обозначения цифр” 10, 11, 12, 13, 14, и 15 соответственно.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066329" y="1583118"/>
            <a:ext cx="5000377" cy="7120763"/>
            <a:chOff x="0" y="-104775"/>
            <a:chExt cx="6667169" cy="9494351"/>
          </a:xfrm>
        </p:grpSpPr>
        <p:sp>
          <p:nvSpPr>
            <p:cNvPr id="6" name="Freeform 6"/>
            <p:cNvSpPr/>
            <p:nvPr/>
          </p:nvSpPr>
          <p:spPr>
            <a:xfrm>
              <a:off x="0" y="1337127"/>
              <a:ext cx="2526131" cy="6391429"/>
            </a:xfrm>
            <a:custGeom>
              <a:avLst/>
              <a:gdLst/>
              <a:ahLst/>
              <a:cxnLst/>
              <a:rect l="l" t="t" r="r" b="b"/>
              <a:pathLst>
                <a:path w="2526131" h="6391429">
                  <a:moveTo>
                    <a:pt x="0" y="0"/>
                  </a:moveTo>
                  <a:lnTo>
                    <a:pt x="2526131" y="0"/>
                  </a:lnTo>
                  <a:lnTo>
                    <a:pt x="2526131" y="6391430"/>
                  </a:lnTo>
                  <a:lnTo>
                    <a:pt x="0" y="6391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7633" t="-9981" r="-261984" b="-6652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526131" y="1337127"/>
              <a:ext cx="2352135" cy="6391429"/>
            </a:xfrm>
            <a:custGeom>
              <a:avLst/>
              <a:gdLst/>
              <a:ahLst/>
              <a:cxnLst/>
              <a:rect l="l" t="t" r="r" b="b"/>
              <a:pathLst>
                <a:path w="2352135" h="6391429">
                  <a:moveTo>
                    <a:pt x="0" y="0"/>
                  </a:moveTo>
                  <a:lnTo>
                    <a:pt x="2352136" y="0"/>
                  </a:lnTo>
                  <a:lnTo>
                    <a:pt x="2352136" y="6391430"/>
                  </a:lnTo>
                  <a:lnTo>
                    <a:pt x="0" y="6391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48716" t="-9981" r="-116735" b="-66527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5127588" y="1337127"/>
              <a:ext cx="1360253" cy="6391429"/>
            </a:xfrm>
            <a:custGeom>
              <a:avLst/>
              <a:gdLst/>
              <a:ahLst/>
              <a:cxnLst/>
              <a:rect l="l" t="t" r="r" b="b"/>
              <a:pathLst>
                <a:path w="1360253" h="6391429">
                  <a:moveTo>
                    <a:pt x="0" y="0"/>
                  </a:moveTo>
                  <a:lnTo>
                    <a:pt x="1360253" y="0"/>
                  </a:lnTo>
                  <a:lnTo>
                    <a:pt x="1360253" y="6391430"/>
                  </a:lnTo>
                  <a:lnTo>
                    <a:pt x="0" y="6391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50694" t="-9981" b="-6652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7728557"/>
              <a:ext cx="2526131" cy="1661019"/>
            </a:xfrm>
            <a:custGeom>
              <a:avLst/>
              <a:gdLst/>
              <a:ahLst/>
              <a:cxnLst/>
              <a:rect l="l" t="t" r="r" b="b"/>
              <a:pathLst>
                <a:path w="2526131" h="1661019">
                  <a:moveTo>
                    <a:pt x="0" y="0"/>
                  </a:moveTo>
                  <a:lnTo>
                    <a:pt x="2526131" y="0"/>
                  </a:lnTo>
                  <a:lnTo>
                    <a:pt x="2526131" y="1661019"/>
                  </a:lnTo>
                  <a:lnTo>
                    <a:pt x="0" y="1661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7633" t="-579186" r="-261984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526131" y="7728557"/>
              <a:ext cx="2352135" cy="1661019"/>
            </a:xfrm>
            <a:custGeom>
              <a:avLst/>
              <a:gdLst/>
              <a:ahLst/>
              <a:cxnLst/>
              <a:rect l="l" t="t" r="r" b="b"/>
              <a:pathLst>
                <a:path w="2352135" h="1661019">
                  <a:moveTo>
                    <a:pt x="0" y="0"/>
                  </a:moveTo>
                  <a:lnTo>
                    <a:pt x="2352136" y="0"/>
                  </a:lnTo>
                  <a:lnTo>
                    <a:pt x="2352136" y="1661019"/>
                  </a:lnTo>
                  <a:lnTo>
                    <a:pt x="0" y="1661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48716" t="-579186" r="-116735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5127588" y="7812382"/>
              <a:ext cx="1360253" cy="1577194"/>
            </a:xfrm>
            <a:custGeom>
              <a:avLst/>
              <a:gdLst/>
              <a:ahLst/>
              <a:cxnLst/>
              <a:rect l="l" t="t" r="r" b="b"/>
              <a:pathLst>
                <a:path w="1360253" h="1577194">
                  <a:moveTo>
                    <a:pt x="0" y="0"/>
                  </a:moveTo>
                  <a:lnTo>
                    <a:pt x="1360253" y="0"/>
                  </a:lnTo>
                  <a:lnTo>
                    <a:pt x="1360253" y="1577194"/>
                  </a:lnTo>
                  <a:lnTo>
                    <a:pt x="0" y="1577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50694" t="-615284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629575" y="225425"/>
              <a:ext cx="1465840" cy="6264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Calibri (MS)"/>
                </a:rPr>
                <a:t>4 </a:t>
              </a:r>
              <a:r>
                <a:rPr lang="en-US" sz="2800" dirty="0" err="1">
                  <a:solidFill>
                    <a:srgbClr val="000000"/>
                  </a:solidFill>
                  <a:latin typeface="Calibri (MS)"/>
                </a:rPr>
                <a:t>бита</a:t>
              </a:r>
              <a:endParaRPr lang="en-US" sz="2800" dirty="0">
                <a:solidFill>
                  <a:srgbClr val="000000"/>
                </a:solidFill>
                <a:latin typeface="Calibri (MS)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849059" y="-104775"/>
              <a:ext cx="1788903" cy="13307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Calibri (MS)"/>
                </a:rPr>
                <a:t>16-знач.</a:t>
              </a:r>
            </a:p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000000"/>
                  </a:solidFill>
                  <a:latin typeface="Calibri (MS)"/>
                </a:rPr>
                <a:t>число</a:t>
              </a:r>
              <a:endParaRPr lang="en-US" sz="2800" dirty="0">
                <a:solidFill>
                  <a:srgbClr val="000000"/>
                </a:solidFill>
                <a:latin typeface="Calibri (MS)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878266" y="-104775"/>
              <a:ext cx="1788903" cy="12933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Calibri (MS)"/>
                </a:rPr>
                <a:t>10-знач.</a:t>
              </a:r>
            </a:p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000000"/>
                  </a:solidFill>
                  <a:latin typeface="Calibri (MS)"/>
                </a:rPr>
                <a:t>число</a:t>
              </a:r>
              <a:endParaRPr lang="en-US" sz="2800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4775F86-7481-4D71-BC13-C1D1EA8C0D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81C7DD5-8546-4B90-A752-8C15B252EF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881" y="2758607"/>
            <a:ext cx="15576419" cy="4277221"/>
            <a:chOff x="0" y="0"/>
            <a:chExt cx="20768559" cy="5702961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20768559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Из двоичного в шестнадцатеричный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59399"/>
              <a:ext cx="20284278" cy="3726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>
                <a:lnSpc>
                  <a:spcPts val="558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Calibri (MS)"/>
                </a:rPr>
                <a:t>10110111  10101010  00110011  00011100</a:t>
              </a:r>
            </a:p>
            <a:p>
              <a:pPr>
                <a:lnSpc>
                  <a:spcPts val="5580"/>
                </a:lnSpc>
              </a:pPr>
              <a:r>
                <a:rPr lang="en-US" sz="3600">
                  <a:solidFill>
                    <a:srgbClr val="000000"/>
                  </a:solidFill>
                  <a:latin typeface="Calibri (MS)"/>
                </a:rPr>
                <a:t>                                                 </a:t>
              </a:r>
            </a:p>
            <a:p>
              <a:pPr marL="777240" lvl="1" indent="-388620">
                <a:lnSpc>
                  <a:spcPts val="558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Calibri (MS)"/>
                </a:rPr>
                <a:t>1011     0111    1010     1010   0011    0011   0001    1100</a:t>
              </a:r>
            </a:p>
            <a:p>
              <a:pPr marL="777240" lvl="1" indent="-388620">
                <a:lnSpc>
                  <a:spcPts val="558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Calibri (MS)"/>
                </a:rPr>
                <a:t>   B           7           A           A           3          3          1            C   =   B7AA331C</a:t>
              </a:r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6477290" y="2944001"/>
              <a:ext cx="788204" cy="472922"/>
            </a:xfrm>
            <a:custGeom>
              <a:avLst/>
              <a:gdLst/>
              <a:ahLst/>
              <a:cxnLst/>
              <a:rect l="l" t="t" r="r" b="b"/>
              <a:pathLst>
                <a:path w="788204" h="472922">
                  <a:moveTo>
                    <a:pt x="0" y="0"/>
                  </a:moveTo>
                  <a:lnTo>
                    <a:pt x="788204" y="0"/>
                  </a:lnTo>
                  <a:lnTo>
                    <a:pt x="788204" y="472922"/>
                  </a:lnTo>
                  <a:lnTo>
                    <a:pt x="0" y="472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0800000">
              <a:off x="13475808" y="4350560"/>
              <a:ext cx="1483920" cy="435902"/>
            </a:xfrm>
            <a:custGeom>
              <a:avLst/>
              <a:gdLst/>
              <a:ahLst/>
              <a:cxnLst/>
              <a:rect l="l" t="t" r="r" b="b"/>
              <a:pathLst>
                <a:path w="1483920" h="435902">
                  <a:moveTo>
                    <a:pt x="0" y="0"/>
                  </a:moveTo>
                  <a:lnTo>
                    <a:pt x="1483920" y="0"/>
                  </a:lnTo>
                  <a:lnTo>
                    <a:pt x="1483920" y="435901"/>
                  </a:lnTo>
                  <a:lnTo>
                    <a:pt x="0" y="4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10800000">
              <a:off x="11673379" y="4350560"/>
              <a:ext cx="1483920" cy="435902"/>
            </a:xfrm>
            <a:custGeom>
              <a:avLst/>
              <a:gdLst/>
              <a:ahLst/>
              <a:cxnLst/>
              <a:rect l="l" t="t" r="r" b="b"/>
              <a:pathLst>
                <a:path w="1483920" h="435902">
                  <a:moveTo>
                    <a:pt x="0" y="0"/>
                  </a:moveTo>
                  <a:lnTo>
                    <a:pt x="1483921" y="0"/>
                  </a:lnTo>
                  <a:lnTo>
                    <a:pt x="1483921" y="435901"/>
                  </a:lnTo>
                  <a:lnTo>
                    <a:pt x="0" y="4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10800000">
              <a:off x="9948159" y="4350560"/>
              <a:ext cx="1483920" cy="435902"/>
            </a:xfrm>
            <a:custGeom>
              <a:avLst/>
              <a:gdLst/>
              <a:ahLst/>
              <a:cxnLst/>
              <a:rect l="l" t="t" r="r" b="b"/>
              <a:pathLst>
                <a:path w="1483920" h="435902">
                  <a:moveTo>
                    <a:pt x="0" y="0"/>
                  </a:moveTo>
                  <a:lnTo>
                    <a:pt x="1483920" y="0"/>
                  </a:lnTo>
                  <a:lnTo>
                    <a:pt x="1483920" y="435901"/>
                  </a:lnTo>
                  <a:lnTo>
                    <a:pt x="0" y="4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0800000">
              <a:off x="8223128" y="4350560"/>
              <a:ext cx="1483920" cy="435902"/>
            </a:xfrm>
            <a:custGeom>
              <a:avLst/>
              <a:gdLst/>
              <a:ahLst/>
              <a:cxnLst/>
              <a:rect l="l" t="t" r="r" b="b"/>
              <a:pathLst>
                <a:path w="1483920" h="435902">
                  <a:moveTo>
                    <a:pt x="0" y="0"/>
                  </a:moveTo>
                  <a:lnTo>
                    <a:pt x="1483920" y="0"/>
                  </a:lnTo>
                  <a:lnTo>
                    <a:pt x="1483920" y="435901"/>
                  </a:lnTo>
                  <a:lnTo>
                    <a:pt x="0" y="4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10800000">
              <a:off x="6498097" y="4350560"/>
              <a:ext cx="1483920" cy="435902"/>
            </a:xfrm>
            <a:custGeom>
              <a:avLst/>
              <a:gdLst/>
              <a:ahLst/>
              <a:cxnLst/>
              <a:rect l="l" t="t" r="r" b="b"/>
              <a:pathLst>
                <a:path w="1483920" h="435902">
                  <a:moveTo>
                    <a:pt x="0" y="0"/>
                  </a:moveTo>
                  <a:lnTo>
                    <a:pt x="1483920" y="0"/>
                  </a:lnTo>
                  <a:lnTo>
                    <a:pt x="1483920" y="435901"/>
                  </a:lnTo>
                  <a:lnTo>
                    <a:pt x="0" y="4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10800000">
              <a:off x="4638177" y="4350560"/>
              <a:ext cx="1483920" cy="435902"/>
            </a:xfrm>
            <a:custGeom>
              <a:avLst/>
              <a:gdLst/>
              <a:ahLst/>
              <a:cxnLst/>
              <a:rect l="l" t="t" r="r" b="b"/>
              <a:pathLst>
                <a:path w="1483920" h="435902">
                  <a:moveTo>
                    <a:pt x="0" y="0"/>
                  </a:moveTo>
                  <a:lnTo>
                    <a:pt x="1483920" y="0"/>
                  </a:lnTo>
                  <a:lnTo>
                    <a:pt x="1483920" y="435901"/>
                  </a:lnTo>
                  <a:lnTo>
                    <a:pt x="0" y="4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10800000">
              <a:off x="2785957" y="4350560"/>
              <a:ext cx="1483920" cy="435902"/>
            </a:xfrm>
            <a:custGeom>
              <a:avLst/>
              <a:gdLst/>
              <a:ahLst/>
              <a:cxnLst/>
              <a:rect l="l" t="t" r="r" b="b"/>
              <a:pathLst>
                <a:path w="1483920" h="435902">
                  <a:moveTo>
                    <a:pt x="0" y="0"/>
                  </a:moveTo>
                  <a:lnTo>
                    <a:pt x="1483920" y="0"/>
                  </a:lnTo>
                  <a:lnTo>
                    <a:pt x="1483920" y="435901"/>
                  </a:lnTo>
                  <a:lnTo>
                    <a:pt x="0" y="4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-10800000">
              <a:off x="935711" y="4350560"/>
              <a:ext cx="1483920" cy="435902"/>
            </a:xfrm>
            <a:custGeom>
              <a:avLst/>
              <a:gdLst/>
              <a:ahLst/>
              <a:cxnLst/>
              <a:rect l="l" t="t" r="r" b="b"/>
              <a:pathLst>
                <a:path w="1483920" h="435902">
                  <a:moveTo>
                    <a:pt x="0" y="0"/>
                  </a:moveTo>
                  <a:lnTo>
                    <a:pt x="1483920" y="0"/>
                  </a:lnTo>
                  <a:lnTo>
                    <a:pt x="1483920" y="435901"/>
                  </a:lnTo>
                  <a:lnTo>
                    <a:pt x="0" y="435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8129953" y="5108178"/>
              <a:ext cx="534829" cy="594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alibri (MS)"/>
                </a:rPr>
                <a:t>16</a:t>
              </a:r>
            </a:p>
          </p:txBody>
        </p:sp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4B3284E-D6BB-48B9-AE7F-49F95E18FD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CCDF22-C1CF-48F4-A30D-22FF8C425C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2881" y="1811809"/>
            <a:ext cx="1557641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Calibri (MS) Bold"/>
              </a:rPr>
              <a:t>Из восьмеричного в двоичный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82881" y="3576040"/>
            <a:ext cx="15213209" cy="4356818"/>
            <a:chOff x="0" y="0"/>
            <a:chExt cx="20284278" cy="5809091"/>
          </a:xfrm>
        </p:grpSpPr>
        <p:sp>
          <p:nvSpPr>
            <p:cNvPr id="4" name="TextBox 4"/>
            <p:cNvSpPr txBox="1"/>
            <p:nvPr/>
          </p:nvSpPr>
          <p:spPr>
            <a:xfrm>
              <a:off x="0" y="-114300"/>
              <a:ext cx="20284278" cy="1780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>
                <a:lnSpc>
                  <a:spcPts val="558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Open Sans"/>
                </a:rPr>
                <a:t>76   =    00 111 110</a:t>
              </a:r>
            </a:p>
            <a:p>
              <a:pPr>
                <a:lnSpc>
                  <a:spcPts val="5580"/>
                </a:lnSpc>
              </a:pPr>
              <a:r>
                <a:rPr lang="en-US" sz="3600">
                  <a:solidFill>
                    <a:srgbClr val="000000"/>
                  </a:solidFill>
                  <a:latin typeface="Open Sans"/>
                </a:rPr>
                <a:t>                            7     6                 </a:t>
              </a:r>
            </a:p>
          </p:txBody>
        </p:sp>
        <p:sp>
          <p:nvSpPr>
            <p:cNvPr id="5" name="Freeform 5"/>
            <p:cNvSpPr/>
            <p:nvPr/>
          </p:nvSpPr>
          <p:spPr>
            <a:xfrm rot="-10800000">
              <a:off x="5201044" y="528038"/>
              <a:ext cx="1231455" cy="361740"/>
            </a:xfrm>
            <a:custGeom>
              <a:avLst/>
              <a:gdLst/>
              <a:ahLst/>
              <a:cxnLst/>
              <a:rect l="l" t="t" r="r" b="b"/>
              <a:pathLst>
                <a:path w="1231455" h="361740">
                  <a:moveTo>
                    <a:pt x="0" y="0"/>
                  </a:moveTo>
                  <a:lnTo>
                    <a:pt x="1231455" y="0"/>
                  </a:lnTo>
                  <a:lnTo>
                    <a:pt x="1231455" y="361740"/>
                  </a:lnTo>
                  <a:lnTo>
                    <a:pt x="0" y="361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364350" y="312314"/>
              <a:ext cx="93571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Open Sans"/>
                </a:rPr>
                <a:t>8</a:t>
              </a:r>
            </a:p>
          </p:txBody>
        </p:sp>
        <p:sp>
          <p:nvSpPr>
            <p:cNvPr id="7" name="Freeform 7"/>
            <p:cNvSpPr/>
            <p:nvPr/>
          </p:nvSpPr>
          <p:spPr>
            <a:xfrm rot="-10800000">
              <a:off x="2605292" y="708908"/>
              <a:ext cx="751288" cy="2356983"/>
            </a:xfrm>
            <a:custGeom>
              <a:avLst/>
              <a:gdLst/>
              <a:ahLst/>
              <a:cxnLst/>
              <a:rect l="l" t="t" r="r" b="b"/>
              <a:pathLst>
                <a:path w="751288" h="2356983">
                  <a:moveTo>
                    <a:pt x="0" y="0"/>
                  </a:moveTo>
                  <a:lnTo>
                    <a:pt x="751288" y="0"/>
                  </a:lnTo>
                  <a:lnTo>
                    <a:pt x="751288" y="2356983"/>
                  </a:lnTo>
                  <a:lnTo>
                    <a:pt x="0" y="2356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3356580" y="2942066"/>
              <a:ext cx="5822633" cy="2867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alibri (MS) Italics"/>
                </a:rPr>
                <a:t>Добавление начальных нулей, чтобы длина двоичного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alibri (MS) Italics"/>
                </a:rPr>
                <a:t>числа была кратна 8</a:t>
              </a:r>
            </a:p>
          </p:txBody>
        </p:sp>
        <p:sp>
          <p:nvSpPr>
            <p:cNvPr id="9" name="Freeform 9"/>
            <p:cNvSpPr/>
            <p:nvPr/>
          </p:nvSpPr>
          <p:spPr>
            <a:xfrm rot="-10800000">
              <a:off x="3969589" y="471380"/>
              <a:ext cx="1231455" cy="361740"/>
            </a:xfrm>
            <a:custGeom>
              <a:avLst/>
              <a:gdLst/>
              <a:ahLst/>
              <a:cxnLst/>
              <a:rect l="l" t="t" r="r" b="b"/>
              <a:pathLst>
                <a:path w="1231455" h="361740">
                  <a:moveTo>
                    <a:pt x="0" y="0"/>
                  </a:moveTo>
                  <a:lnTo>
                    <a:pt x="1231455" y="0"/>
                  </a:lnTo>
                  <a:lnTo>
                    <a:pt x="1231455" y="361740"/>
                  </a:lnTo>
                  <a:lnTo>
                    <a:pt x="0" y="361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DBB83E3-2B50-4442-AD20-E889D19F9E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8F9E3B-8220-4FA5-9F7C-BDDF4B28C6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2881" y="1811809"/>
            <a:ext cx="1557641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Calibri (MS) Bold"/>
              </a:rPr>
              <a:t>Из шестнадцатеричного в двоичный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82881" y="3576040"/>
            <a:ext cx="15213209" cy="4954678"/>
            <a:chOff x="0" y="0"/>
            <a:chExt cx="20284278" cy="6606238"/>
          </a:xfrm>
        </p:grpSpPr>
        <p:sp>
          <p:nvSpPr>
            <p:cNvPr id="4" name="TextBox 4"/>
            <p:cNvSpPr txBox="1"/>
            <p:nvPr/>
          </p:nvSpPr>
          <p:spPr>
            <a:xfrm>
              <a:off x="0" y="-114300"/>
              <a:ext cx="20284278" cy="1780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>
                <a:lnSpc>
                  <a:spcPts val="558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Open Sans"/>
                </a:rPr>
                <a:t>A1   =    1010 0001</a:t>
              </a:r>
            </a:p>
            <a:p>
              <a:pPr>
                <a:lnSpc>
                  <a:spcPts val="5580"/>
                </a:lnSpc>
              </a:pPr>
              <a:r>
                <a:rPr lang="en-US" sz="3600">
                  <a:solidFill>
                    <a:srgbClr val="000000"/>
                  </a:solidFill>
                  <a:latin typeface="Open Sans"/>
                </a:rPr>
                <a:t>                        A       1                 </a:t>
              </a:r>
            </a:p>
          </p:txBody>
        </p:sp>
        <p:sp>
          <p:nvSpPr>
            <p:cNvPr id="5" name="Freeform 5"/>
            <p:cNvSpPr/>
            <p:nvPr/>
          </p:nvSpPr>
          <p:spPr>
            <a:xfrm rot="-10800000">
              <a:off x="4828069" y="629955"/>
              <a:ext cx="1231455" cy="361740"/>
            </a:xfrm>
            <a:custGeom>
              <a:avLst/>
              <a:gdLst/>
              <a:ahLst/>
              <a:cxnLst/>
              <a:rect l="l" t="t" r="r" b="b"/>
              <a:pathLst>
                <a:path w="1231455" h="361740">
                  <a:moveTo>
                    <a:pt x="0" y="0"/>
                  </a:moveTo>
                  <a:lnTo>
                    <a:pt x="1231455" y="0"/>
                  </a:lnTo>
                  <a:lnTo>
                    <a:pt x="1231455" y="361740"/>
                  </a:lnTo>
                  <a:lnTo>
                    <a:pt x="0" y="361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463837" y="368972"/>
              <a:ext cx="93571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Open Sans"/>
                </a:rPr>
                <a:t>16</a:t>
              </a:r>
            </a:p>
          </p:txBody>
        </p:sp>
        <p:sp>
          <p:nvSpPr>
            <p:cNvPr id="7" name="Freeform 7"/>
            <p:cNvSpPr/>
            <p:nvPr/>
          </p:nvSpPr>
          <p:spPr>
            <a:xfrm rot="-10800000">
              <a:off x="2980936" y="1851485"/>
              <a:ext cx="751288" cy="2356983"/>
            </a:xfrm>
            <a:custGeom>
              <a:avLst/>
              <a:gdLst/>
              <a:ahLst/>
              <a:cxnLst/>
              <a:rect l="l" t="t" r="r" b="b"/>
              <a:pathLst>
                <a:path w="751288" h="2356983">
                  <a:moveTo>
                    <a:pt x="0" y="0"/>
                  </a:moveTo>
                  <a:lnTo>
                    <a:pt x="751288" y="0"/>
                  </a:lnTo>
                  <a:lnTo>
                    <a:pt x="751288" y="2356983"/>
                  </a:lnTo>
                  <a:lnTo>
                    <a:pt x="0" y="2356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3356580" y="3603111"/>
              <a:ext cx="5822633" cy="3003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Calibri (MS) Italics"/>
                </a:rPr>
                <a:t>Нет необходимости добавлять нули, так как количество битов кратно 8</a:t>
              </a:r>
            </a:p>
          </p:txBody>
        </p:sp>
        <p:sp>
          <p:nvSpPr>
            <p:cNvPr id="9" name="Freeform 9"/>
            <p:cNvSpPr/>
            <p:nvPr/>
          </p:nvSpPr>
          <p:spPr>
            <a:xfrm rot="-10800000">
              <a:off x="3356580" y="652250"/>
              <a:ext cx="1231455" cy="361740"/>
            </a:xfrm>
            <a:custGeom>
              <a:avLst/>
              <a:gdLst/>
              <a:ahLst/>
              <a:cxnLst/>
              <a:rect l="l" t="t" r="r" b="b"/>
              <a:pathLst>
                <a:path w="1231455" h="361740">
                  <a:moveTo>
                    <a:pt x="0" y="0"/>
                  </a:moveTo>
                  <a:lnTo>
                    <a:pt x="1231455" y="0"/>
                  </a:lnTo>
                  <a:lnTo>
                    <a:pt x="1231455" y="361740"/>
                  </a:lnTo>
                  <a:lnTo>
                    <a:pt x="0" y="361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5FBC068-61A1-4022-925C-D3E4FCD7EE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94526E-0CEF-499B-9753-D026327EB4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1934" y="1669784"/>
            <a:ext cx="15604131" cy="6947432"/>
            <a:chOff x="0" y="0"/>
            <a:chExt cx="20805509" cy="9263243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20805509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Шестнадцатеричные числа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25277"/>
              <a:ext cx="20320366" cy="7437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1" lvl="1" indent="-367031">
                <a:lnSpc>
                  <a:spcPts val="493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Обычно мы используем шестнадцатеричные числа для определения местоположений в памяти (адресов памяти)</a:t>
              </a:r>
            </a:p>
            <a:p>
              <a:pPr marL="734061" lvl="1" indent="-367031">
                <a:lnSpc>
                  <a:spcPts val="493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Также при определении цветов на веб-страницах</a:t>
              </a:r>
            </a:p>
            <a:p>
              <a:pPr marL="734061" lvl="1" indent="-367031">
                <a:lnSpc>
                  <a:spcPts val="493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Каждый основной цвет – красный, зеленый и синий - характеризуется двумя шестнадцатеричными цифрами</a:t>
              </a:r>
            </a:p>
            <a:p>
              <a:pPr marL="734061" lvl="1" indent="-367031">
                <a:lnSpc>
                  <a:spcPts val="493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#RRGGBB, где RR означает красный, GG - зеленый, а BB - синий.</a:t>
              </a:r>
            </a:p>
            <a:p>
              <a:pPr marL="1468122" lvl="2" indent="-489374">
                <a:lnSpc>
                  <a:spcPts val="4930"/>
                </a:lnSpc>
                <a:buFont typeface="Arial"/>
                <a:buChar char="⚬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#FF0000 </a:t>
              </a:r>
              <a:r>
                <a:rPr lang="en-US" sz="3400">
                  <a:solidFill>
                    <a:srgbClr val="FD0000"/>
                  </a:solidFill>
                  <a:latin typeface="Calibri (MS)"/>
                </a:rPr>
                <a:t>красный</a:t>
              </a: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 цвет</a:t>
              </a:r>
            </a:p>
            <a:p>
              <a:pPr marL="1468122" lvl="2" indent="-489374">
                <a:lnSpc>
                  <a:spcPts val="4930"/>
                </a:lnSpc>
                <a:buFont typeface="Arial"/>
                <a:buChar char="⚬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#00FF00 </a:t>
              </a:r>
              <a:r>
                <a:rPr lang="en-US" sz="3400">
                  <a:solidFill>
                    <a:srgbClr val="00BF63"/>
                  </a:solidFill>
                  <a:latin typeface="Calibri (MS)"/>
                </a:rPr>
                <a:t>зеленый</a:t>
              </a: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 цвет</a:t>
              </a:r>
            </a:p>
            <a:p>
              <a:pPr marL="1468122" lvl="2" indent="-489374">
                <a:lnSpc>
                  <a:spcPts val="4930"/>
                </a:lnSpc>
                <a:buFont typeface="Arial"/>
                <a:buChar char="⚬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#0000FF </a:t>
              </a:r>
              <a:r>
                <a:rPr lang="en-US" sz="3400">
                  <a:solidFill>
                    <a:srgbClr val="0CC0DF"/>
                  </a:solidFill>
                  <a:latin typeface="Calibri (MS)"/>
                </a:rPr>
                <a:t>синий</a:t>
              </a: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 цвет</a:t>
              </a: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9450A9-A054-4828-837E-3050A92442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9CEC1A-6E43-4545-9A65-140B85E16D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5790" y="967315"/>
            <a:ext cx="15604131" cy="8278552"/>
            <a:chOff x="0" y="-123825"/>
            <a:chExt cx="20805509" cy="11038069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20805509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 err="1">
                  <a:solidFill>
                    <a:srgbClr val="000000"/>
                  </a:solidFill>
                  <a:latin typeface="Calibri (MS) Bold"/>
                </a:rPr>
                <a:t>Итог</a:t>
              </a:r>
              <a:endParaRPr lang="en-US" sz="6000" dirty="0">
                <a:solidFill>
                  <a:srgbClr val="000000"/>
                </a:solidFill>
                <a:latin typeface="Calibri (MS)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25277"/>
              <a:ext cx="20320366" cy="9088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>
                <a:lnSpc>
                  <a:spcPts val="492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Люди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используют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десятичные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числа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, в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то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время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как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компьютеры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оперируют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двоичными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числами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59" lvl="1" indent="-367030">
                <a:lnSpc>
                  <a:spcPts val="4929"/>
                </a:lnSpc>
                <a:buFont typeface="Arial"/>
                <a:buChar char="•"/>
              </a:pP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В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двоичных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числах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используются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1 и 0.</a:t>
              </a:r>
            </a:p>
            <a:p>
              <a:pPr marL="734059" lvl="1" indent="-367030">
                <a:lnSpc>
                  <a:spcPts val="492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Мы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группируем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8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битов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чтобы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сформировать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байт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59" lvl="1" indent="-367030">
                <a:lnSpc>
                  <a:spcPts val="492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Восьмеричные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числа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состоят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из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цифр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: 0-7</a:t>
              </a:r>
            </a:p>
            <a:p>
              <a:pPr marL="734059" lvl="1" indent="-367030">
                <a:lnSpc>
                  <a:spcPts val="492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Шестнадцатеричные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числа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состоят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из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цифр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: 0,1,2 ... 8,9,A, B, C, D, E, F</a:t>
              </a:r>
            </a:p>
            <a:p>
              <a:pPr marL="734059" lvl="1" indent="-367030">
                <a:lnSpc>
                  <a:spcPts val="492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Мы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используем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шестнадцатеричный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формат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для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определения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ячеек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памяти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или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цветов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на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веб-страницах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59" lvl="1" indent="-367030">
                <a:lnSpc>
                  <a:spcPts val="492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Любая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система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счисления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имеет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основание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b="1" dirty="0">
                  <a:solidFill>
                    <a:srgbClr val="000000"/>
                  </a:solidFill>
                  <a:latin typeface="Calibri (MS)"/>
                </a:rPr>
                <a:t>K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, и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любое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число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с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основанием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K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состоит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из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цифр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b="1" dirty="0">
                  <a:solidFill>
                    <a:srgbClr val="000000"/>
                  </a:solidFill>
                  <a:latin typeface="Calibri (MS)"/>
                </a:rPr>
                <a:t>0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b="1" dirty="0">
                  <a:solidFill>
                    <a:srgbClr val="000000"/>
                  </a:solidFill>
                  <a:latin typeface="Calibri (MS)"/>
                </a:rPr>
                <a:t>K-1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59" lvl="1" indent="-367030">
                <a:lnSpc>
                  <a:spcPts val="492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Мы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можем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легко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преобразовать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любое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число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из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одного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основания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в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другое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00CB46-3754-42F9-8B02-148DCD0C1B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E08560-F6CE-446B-8B0B-C36FC90866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80" r="-658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81600" y="6667500"/>
            <a:ext cx="11820521" cy="2198165"/>
            <a:chOff x="0" y="0"/>
            <a:chExt cx="10820400" cy="4962887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0"/>
              <a:ext cx="10820400" cy="384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8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Calibri (MS) Bold"/>
                </a:rPr>
                <a:t>Спасибо</a:t>
              </a:r>
              <a:r>
                <a:rPr lang="en-US" sz="9000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Calibri (MS) Bold"/>
                </a:rPr>
                <a:t>за</a:t>
              </a:r>
              <a:r>
                <a:rPr lang="en-US" sz="9000" dirty="0">
                  <a:solidFill>
                    <a:srgbClr val="000000"/>
                  </a:solidFill>
                  <a:latin typeface="Calibri (MS) Bold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Calibri (MS) Bold"/>
                </a:rPr>
                <a:t>внимание</a:t>
              </a:r>
              <a:r>
                <a:rPr lang="en-US" sz="9000" dirty="0">
                  <a:solidFill>
                    <a:srgbClr val="000000"/>
                  </a:solidFill>
                  <a:latin typeface="Calibri (MS) Bold"/>
                </a:rPr>
                <a:t>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231579"/>
              <a:ext cx="10820400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60236" y="2657964"/>
            <a:ext cx="4099064" cy="4971072"/>
          </a:xfrm>
          <a:custGeom>
            <a:avLst/>
            <a:gdLst/>
            <a:ahLst/>
            <a:cxnLst/>
            <a:rect l="l" t="t" r="r" b="b"/>
            <a:pathLst>
              <a:path w="4099064" h="4971072">
                <a:moveTo>
                  <a:pt x="0" y="0"/>
                </a:moveTo>
                <a:lnTo>
                  <a:pt x="4099064" y="0"/>
                </a:lnTo>
                <a:lnTo>
                  <a:pt x="4099064" y="4971072"/>
                </a:lnTo>
                <a:lnTo>
                  <a:pt x="0" y="4971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857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944863"/>
            <a:ext cx="11431115" cy="4397273"/>
            <a:chOff x="0" y="0"/>
            <a:chExt cx="15241487" cy="5863031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3825"/>
              <a:ext cx="15241487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Почему двоичные числа?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44327"/>
              <a:ext cx="15241487" cy="4018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Компьютеры оперируют данными, представленными в двоичной системе счисления</a:t>
              </a:r>
            </a:p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Двоичные числа состоят всего из двух цифр, 1 и 0</a:t>
              </a:r>
            </a:p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Сначала нам нужно понять, как работают системы счисления в целом, затем мы изучим двоичные числа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4E3518-E238-4895-B5DF-B45022E0E6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C2499A-B504-4C41-9E2D-66989B3C8D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5172" y="1575997"/>
            <a:ext cx="1557641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000000"/>
                </a:solidFill>
                <a:latin typeface="Calibri (MS) Bold"/>
              </a:rPr>
              <a:t>Из</a:t>
            </a:r>
            <a:r>
              <a:rPr lang="en-US" sz="600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Calibri (MS) Bold"/>
              </a:rPr>
              <a:t>двоичн</a:t>
            </a:r>
            <a:r>
              <a:rPr lang="kk-KZ" sz="6000" dirty="0">
                <a:solidFill>
                  <a:srgbClr val="000000"/>
                </a:solidFill>
                <a:latin typeface="Calibri (MS) Bold"/>
              </a:rPr>
              <a:t>ой в десятичную</a:t>
            </a:r>
            <a:endParaRPr lang="en-US" sz="6000" dirty="0">
              <a:solidFill>
                <a:srgbClr val="000000"/>
              </a:solidFill>
              <a:latin typeface="Calibri (MS) Bold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5FBC068-61A1-4022-925C-D3E4FCD7E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94526E-0CEF-499B-9753-D026327EB4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B8F3DB-B28F-4C71-ADD3-BBD5FDC9D71C}"/>
              </a:ext>
            </a:extLst>
          </p:cNvPr>
          <p:cNvSpPr txBox="1"/>
          <p:nvPr/>
        </p:nvSpPr>
        <p:spPr>
          <a:xfrm>
            <a:off x="1524000" y="2824625"/>
            <a:ext cx="2927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101011 </a:t>
            </a:r>
            <a:r>
              <a:rPr lang="en-US" sz="4000" dirty="0"/>
              <a:t>  </a:t>
            </a:r>
            <a:r>
              <a:rPr lang="ru-RU" sz="4000" dirty="0"/>
              <a:t>= </a:t>
            </a:r>
            <a:r>
              <a:rPr lang="en-US" sz="4000" dirty="0"/>
              <a:t>  ?</a:t>
            </a:r>
            <a:endParaRPr lang="ru-RU" sz="4000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87FD1FA9-EAC6-4554-90A9-9A9FDA857E39}"/>
              </a:ext>
            </a:extLst>
          </p:cNvPr>
          <p:cNvSpPr txBox="1"/>
          <p:nvPr/>
        </p:nvSpPr>
        <p:spPr>
          <a:xfrm>
            <a:off x="2987702" y="3178568"/>
            <a:ext cx="701783" cy="467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2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E6105346-6C64-4AF7-8449-3C6EC121D56E}"/>
              </a:ext>
            </a:extLst>
          </p:cNvPr>
          <p:cNvSpPr txBox="1"/>
          <p:nvPr/>
        </p:nvSpPr>
        <p:spPr>
          <a:xfrm>
            <a:off x="4130580" y="3178568"/>
            <a:ext cx="701783" cy="467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98282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5172" y="1575997"/>
            <a:ext cx="1557641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000000"/>
                </a:solidFill>
                <a:latin typeface="Calibri (MS) Bold"/>
              </a:rPr>
              <a:t>Из</a:t>
            </a:r>
            <a:r>
              <a:rPr lang="en-US" sz="600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Calibri (MS) Bold"/>
              </a:rPr>
              <a:t>двоичн</a:t>
            </a:r>
            <a:r>
              <a:rPr lang="kk-KZ" sz="6000" dirty="0">
                <a:solidFill>
                  <a:srgbClr val="000000"/>
                </a:solidFill>
                <a:latin typeface="Calibri (MS) Bold"/>
              </a:rPr>
              <a:t>ой в </a:t>
            </a:r>
            <a:r>
              <a:rPr lang="ru-RU" sz="6000" dirty="0">
                <a:solidFill>
                  <a:srgbClr val="000000"/>
                </a:solidFill>
                <a:latin typeface="Calibri (MS) Bold"/>
              </a:rPr>
              <a:t>восьмеричную</a:t>
            </a:r>
            <a:endParaRPr lang="en-US" sz="6000" dirty="0">
              <a:solidFill>
                <a:srgbClr val="000000"/>
              </a:solidFill>
              <a:latin typeface="Calibri (MS) Bold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5FBC068-61A1-4022-925C-D3E4FCD7E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94526E-0CEF-499B-9753-D026327EB4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B8F3DB-B28F-4C71-ADD3-BBD5FDC9D71C}"/>
              </a:ext>
            </a:extLst>
          </p:cNvPr>
          <p:cNvSpPr txBox="1"/>
          <p:nvPr/>
        </p:nvSpPr>
        <p:spPr>
          <a:xfrm>
            <a:off x="1524000" y="2824625"/>
            <a:ext cx="2927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101011 </a:t>
            </a:r>
            <a:r>
              <a:rPr lang="en-US" sz="4000" dirty="0"/>
              <a:t>  </a:t>
            </a:r>
            <a:r>
              <a:rPr lang="ru-RU" sz="4000" dirty="0"/>
              <a:t>= </a:t>
            </a:r>
            <a:r>
              <a:rPr lang="en-US" sz="4000" dirty="0"/>
              <a:t>  ?</a:t>
            </a:r>
            <a:endParaRPr lang="ru-RU" sz="4000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87FD1FA9-EAC6-4554-90A9-9A9FDA857E39}"/>
              </a:ext>
            </a:extLst>
          </p:cNvPr>
          <p:cNvSpPr txBox="1"/>
          <p:nvPr/>
        </p:nvSpPr>
        <p:spPr>
          <a:xfrm>
            <a:off x="2987702" y="3178568"/>
            <a:ext cx="701783" cy="467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2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E6105346-6C64-4AF7-8449-3C6EC121D56E}"/>
              </a:ext>
            </a:extLst>
          </p:cNvPr>
          <p:cNvSpPr txBox="1"/>
          <p:nvPr/>
        </p:nvSpPr>
        <p:spPr>
          <a:xfrm>
            <a:off x="4130580" y="3178568"/>
            <a:ext cx="701783" cy="467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ru-RU" sz="2800" dirty="0">
                <a:solidFill>
                  <a:srgbClr val="000000"/>
                </a:solidFill>
                <a:latin typeface="Open Sans"/>
              </a:rPr>
              <a:t>8</a:t>
            </a:r>
            <a:endParaRPr lang="en-US" sz="2800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EB6BE998-209B-4A55-8285-A87A4177B635}"/>
              </a:ext>
            </a:extLst>
          </p:cNvPr>
          <p:cNvGrpSpPr/>
          <p:nvPr/>
        </p:nvGrpSpPr>
        <p:grpSpPr>
          <a:xfrm>
            <a:off x="13089535" y="2054980"/>
            <a:ext cx="4847938" cy="4675574"/>
            <a:chOff x="0" y="0"/>
            <a:chExt cx="6463917" cy="6234099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DAA0AD6E-7E31-4366-A3C3-4ACB24769DC1}"/>
                </a:ext>
              </a:extLst>
            </p:cNvPr>
            <p:cNvSpPr/>
            <p:nvPr/>
          </p:nvSpPr>
          <p:spPr>
            <a:xfrm>
              <a:off x="0" y="1010633"/>
              <a:ext cx="3174147" cy="5223466"/>
            </a:xfrm>
            <a:custGeom>
              <a:avLst/>
              <a:gdLst/>
              <a:ahLst/>
              <a:cxnLst/>
              <a:rect l="l" t="t" r="r" b="b"/>
              <a:pathLst>
                <a:path w="3174147" h="5223466">
                  <a:moveTo>
                    <a:pt x="0" y="0"/>
                  </a:moveTo>
                  <a:lnTo>
                    <a:pt x="3174147" y="0"/>
                  </a:lnTo>
                  <a:lnTo>
                    <a:pt x="3174147" y="5223466"/>
                  </a:lnTo>
                  <a:lnTo>
                    <a:pt x="0" y="5223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4656" r="-505711" b="-150632"/>
              </a:stretch>
            </a:blipFill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CD93D39-5EE0-4940-82B1-7C254FF702BB}"/>
                </a:ext>
              </a:extLst>
            </p:cNvPr>
            <p:cNvSpPr/>
            <p:nvPr/>
          </p:nvSpPr>
          <p:spPr>
            <a:xfrm>
              <a:off x="3530986" y="1202021"/>
              <a:ext cx="1666302" cy="5032078"/>
            </a:xfrm>
            <a:custGeom>
              <a:avLst/>
              <a:gdLst/>
              <a:ahLst/>
              <a:cxnLst/>
              <a:rect l="l" t="t" r="r" b="b"/>
              <a:pathLst>
                <a:path w="1666302" h="5032078">
                  <a:moveTo>
                    <a:pt x="0" y="0"/>
                  </a:moveTo>
                  <a:lnTo>
                    <a:pt x="1666302" y="0"/>
                  </a:lnTo>
                  <a:lnTo>
                    <a:pt x="1666302" y="5032078"/>
                  </a:lnTo>
                  <a:lnTo>
                    <a:pt x="0" y="5032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29204" t="-19016" r="-724618" b="-156361"/>
              </a:stretch>
            </a:blipFill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27F3943-5A4F-4E0A-AE50-B6EB96A8F514}"/>
                </a:ext>
              </a:extLst>
            </p:cNvPr>
            <p:cNvSpPr/>
            <p:nvPr/>
          </p:nvSpPr>
          <p:spPr>
            <a:xfrm>
              <a:off x="1587073" y="1467273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6"/>
                  </a:lnTo>
                  <a:lnTo>
                    <a:pt x="0" y="301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7573ED5-4F28-4559-BE1B-21A90BC332DD}"/>
                </a:ext>
              </a:extLst>
            </p:cNvPr>
            <p:cNvSpPr/>
            <p:nvPr/>
          </p:nvSpPr>
          <p:spPr>
            <a:xfrm>
              <a:off x="1587073" y="2013378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7"/>
                  </a:lnTo>
                  <a:lnTo>
                    <a:pt x="0" y="301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4BDF18B-6B24-4E44-85C8-F2F3BAD0CD2D}"/>
                </a:ext>
              </a:extLst>
            </p:cNvPr>
            <p:cNvSpPr/>
            <p:nvPr/>
          </p:nvSpPr>
          <p:spPr>
            <a:xfrm>
              <a:off x="1587073" y="2604175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6"/>
                  </a:lnTo>
                  <a:lnTo>
                    <a:pt x="0" y="301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B5B32723-C5B8-4A8F-A3AA-5CB2738748F9}"/>
                </a:ext>
              </a:extLst>
            </p:cNvPr>
            <p:cNvSpPr/>
            <p:nvPr/>
          </p:nvSpPr>
          <p:spPr>
            <a:xfrm>
              <a:off x="1587073" y="3194971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7"/>
                  </a:lnTo>
                  <a:lnTo>
                    <a:pt x="0" y="301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D3FADDD9-0F45-4782-8A7C-D01B9FBC8789}"/>
                </a:ext>
              </a:extLst>
            </p:cNvPr>
            <p:cNvSpPr/>
            <p:nvPr/>
          </p:nvSpPr>
          <p:spPr>
            <a:xfrm>
              <a:off x="1587073" y="3833958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6"/>
                  </a:lnTo>
                  <a:lnTo>
                    <a:pt x="0" y="301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4A3656B-0CD6-4F5D-9002-A0CBF852C604}"/>
                </a:ext>
              </a:extLst>
            </p:cNvPr>
            <p:cNvSpPr/>
            <p:nvPr/>
          </p:nvSpPr>
          <p:spPr>
            <a:xfrm>
              <a:off x="1587073" y="4376564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7"/>
                  </a:lnTo>
                  <a:lnTo>
                    <a:pt x="0" y="301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7297A0E-EA99-4326-B8EB-F57BF023885F}"/>
                </a:ext>
              </a:extLst>
            </p:cNvPr>
            <p:cNvSpPr/>
            <p:nvPr/>
          </p:nvSpPr>
          <p:spPr>
            <a:xfrm>
              <a:off x="1587073" y="4969971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6"/>
                  </a:lnTo>
                  <a:lnTo>
                    <a:pt x="0" y="301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70CA507C-14DC-4FBA-841D-30C0E2A8D835}"/>
                </a:ext>
              </a:extLst>
            </p:cNvPr>
            <p:cNvSpPr/>
            <p:nvPr/>
          </p:nvSpPr>
          <p:spPr>
            <a:xfrm>
              <a:off x="1587073" y="5512577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7"/>
                  </a:lnTo>
                  <a:lnTo>
                    <a:pt x="0" y="301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24EBFBE3-0CED-4C54-B49D-BAE8B98F1745}"/>
                </a:ext>
              </a:extLst>
            </p:cNvPr>
            <p:cNvSpPr txBox="1"/>
            <p:nvPr/>
          </p:nvSpPr>
          <p:spPr>
            <a:xfrm>
              <a:off x="105618" y="98986"/>
              <a:ext cx="1481455" cy="670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Calibri (MS)"/>
                </a:rPr>
                <a:t>3 бита  </a:t>
              </a:r>
            </a:p>
          </p:txBody>
        </p:sp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9D96B663-23BA-4890-ADA1-ECD626FA8C0D}"/>
                </a:ext>
              </a:extLst>
            </p:cNvPr>
            <p:cNvSpPr txBox="1"/>
            <p:nvPr/>
          </p:nvSpPr>
          <p:spPr>
            <a:xfrm>
              <a:off x="2088373" y="-104775"/>
              <a:ext cx="4375544" cy="1330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Calibri (MS)"/>
                </a:rPr>
                <a:t>восмьмеричное число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1194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5172" y="1575997"/>
            <a:ext cx="1557641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000000"/>
                </a:solidFill>
                <a:latin typeface="Calibri (MS) Bold"/>
              </a:rPr>
              <a:t>Из</a:t>
            </a:r>
            <a:r>
              <a:rPr lang="en-US" sz="600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Calibri (MS) Bold"/>
              </a:rPr>
              <a:t>двоичн</a:t>
            </a:r>
            <a:r>
              <a:rPr lang="kk-KZ" sz="6000" dirty="0">
                <a:solidFill>
                  <a:srgbClr val="000000"/>
                </a:solidFill>
                <a:latin typeface="Calibri (MS) Bold"/>
              </a:rPr>
              <a:t>ой в </a:t>
            </a:r>
            <a:r>
              <a:rPr lang="ru-RU" sz="6000" dirty="0" err="1">
                <a:solidFill>
                  <a:srgbClr val="000000"/>
                </a:solidFill>
                <a:latin typeface="Calibri (MS) Bold"/>
              </a:rPr>
              <a:t>шестнадцтеричную</a:t>
            </a:r>
            <a:endParaRPr lang="en-US" sz="6000" dirty="0">
              <a:solidFill>
                <a:srgbClr val="000000"/>
              </a:solidFill>
              <a:latin typeface="Calibri (MS) Bold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5FBC068-61A1-4022-925C-D3E4FCD7E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94526E-0CEF-499B-9753-D026327EB4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B8F3DB-B28F-4C71-ADD3-BBD5FDC9D71C}"/>
              </a:ext>
            </a:extLst>
          </p:cNvPr>
          <p:cNvSpPr txBox="1"/>
          <p:nvPr/>
        </p:nvSpPr>
        <p:spPr>
          <a:xfrm>
            <a:off x="1524000" y="2824625"/>
            <a:ext cx="2927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101011 </a:t>
            </a:r>
            <a:r>
              <a:rPr lang="en-US" sz="4000" dirty="0"/>
              <a:t>  </a:t>
            </a:r>
            <a:r>
              <a:rPr lang="ru-RU" sz="4000" dirty="0"/>
              <a:t>= </a:t>
            </a:r>
            <a:r>
              <a:rPr lang="en-US" sz="4000" dirty="0"/>
              <a:t>  ?</a:t>
            </a:r>
            <a:endParaRPr lang="ru-RU" sz="4000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87FD1FA9-EAC6-4554-90A9-9A9FDA857E39}"/>
              </a:ext>
            </a:extLst>
          </p:cNvPr>
          <p:cNvSpPr txBox="1"/>
          <p:nvPr/>
        </p:nvSpPr>
        <p:spPr>
          <a:xfrm>
            <a:off x="2987702" y="3178568"/>
            <a:ext cx="701783" cy="467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2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E6105346-6C64-4AF7-8449-3C6EC121D56E}"/>
              </a:ext>
            </a:extLst>
          </p:cNvPr>
          <p:cNvSpPr txBox="1"/>
          <p:nvPr/>
        </p:nvSpPr>
        <p:spPr>
          <a:xfrm>
            <a:off x="4130580" y="3178568"/>
            <a:ext cx="701783" cy="467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ru-RU" sz="2800" dirty="0">
                <a:solidFill>
                  <a:srgbClr val="000000"/>
                </a:solidFill>
                <a:latin typeface="Open Sans"/>
              </a:rPr>
              <a:t>16</a:t>
            </a:r>
            <a:endParaRPr lang="en-US" sz="2800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DED1D9A7-B822-4470-8AF4-56D2C9EB1A0C}"/>
              </a:ext>
            </a:extLst>
          </p:cNvPr>
          <p:cNvGrpSpPr/>
          <p:nvPr/>
        </p:nvGrpSpPr>
        <p:grpSpPr>
          <a:xfrm>
            <a:off x="12672309" y="2400300"/>
            <a:ext cx="5000377" cy="7120763"/>
            <a:chOff x="0" y="-104775"/>
            <a:chExt cx="6667169" cy="949435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75723F-4D32-494B-85E9-1D2E28A9B180}"/>
                </a:ext>
              </a:extLst>
            </p:cNvPr>
            <p:cNvSpPr/>
            <p:nvPr/>
          </p:nvSpPr>
          <p:spPr>
            <a:xfrm>
              <a:off x="0" y="1337127"/>
              <a:ext cx="2526131" cy="6391429"/>
            </a:xfrm>
            <a:custGeom>
              <a:avLst/>
              <a:gdLst/>
              <a:ahLst/>
              <a:cxnLst/>
              <a:rect l="l" t="t" r="r" b="b"/>
              <a:pathLst>
                <a:path w="2526131" h="6391429">
                  <a:moveTo>
                    <a:pt x="0" y="0"/>
                  </a:moveTo>
                  <a:lnTo>
                    <a:pt x="2526131" y="0"/>
                  </a:lnTo>
                  <a:lnTo>
                    <a:pt x="2526131" y="6391430"/>
                  </a:lnTo>
                  <a:lnTo>
                    <a:pt x="0" y="6391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7633" t="-9981" r="-261984" b="-66527"/>
              </a:stretch>
            </a:blipFill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8DE9314-8CE0-41FF-B97D-BCC4F7EF0B96}"/>
                </a:ext>
              </a:extLst>
            </p:cNvPr>
            <p:cNvSpPr/>
            <p:nvPr/>
          </p:nvSpPr>
          <p:spPr>
            <a:xfrm>
              <a:off x="2526131" y="1337127"/>
              <a:ext cx="2352135" cy="6391429"/>
            </a:xfrm>
            <a:custGeom>
              <a:avLst/>
              <a:gdLst/>
              <a:ahLst/>
              <a:cxnLst/>
              <a:rect l="l" t="t" r="r" b="b"/>
              <a:pathLst>
                <a:path w="2352135" h="6391429">
                  <a:moveTo>
                    <a:pt x="0" y="0"/>
                  </a:moveTo>
                  <a:lnTo>
                    <a:pt x="2352136" y="0"/>
                  </a:lnTo>
                  <a:lnTo>
                    <a:pt x="2352136" y="6391430"/>
                  </a:lnTo>
                  <a:lnTo>
                    <a:pt x="0" y="6391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48716" t="-9981" r="-116735" b="-66527"/>
              </a:stretch>
            </a:blipFill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C43E760-14CA-49E6-AB15-163F4F6B6546}"/>
                </a:ext>
              </a:extLst>
            </p:cNvPr>
            <p:cNvSpPr/>
            <p:nvPr/>
          </p:nvSpPr>
          <p:spPr>
            <a:xfrm>
              <a:off x="5127588" y="1337127"/>
              <a:ext cx="1360253" cy="6391429"/>
            </a:xfrm>
            <a:custGeom>
              <a:avLst/>
              <a:gdLst/>
              <a:ahLst/>
              <a:cxnLst/>
              <a:rect l="l" t="t" r="r" b="b"/>
              <a:pathLst>
                <a:path w="1360253" h="6391429">
                  <a:moveTo>
                    <a:pt x="0" y="0"/>
                  </a:moveTo>
                  <a:lnTo>
                    <a:pt x="1360253" y="0"/>
                  </a:lnTo>
                  <a:lnTo>
                    <a:pt x="1360253" y="6391430"/>
                  </a:lnTo>
                  <a:lnTo>
                    <a:pt x="0" y="6391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50694" t="-9981" b="-66527"/>
              </a:stretch>
            </a:blipFill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C65DB77-2620-4FC5-9C69-5634A5C517F2}"/>
                </a:ext>
              </a:extLst>
            </p:cNvPr>
            <p:cNvSpPr/>
            <p:nvPr/>
          </p:nvSpPr>
          <p:spPr>
            <a:xfrm>
              <a:off x="0" y="7728557"/>
              <a:ext cx="2526131" cy="1661019"/>
            </a:xfrm>
            <a:custGeom>
              <a:avLst/>
              <a:gdLst/>
              <a:ahLst/>
              <a:cxnLst/>
              <a:rect l="l" t="t" r="r" b="b"/>
              <a:pathLst>
                <a:path w="2526131" h="1661019">
                  <a:moveTo>
                    <a:pt x="0" y="0"/>
                  </a:moveTo>
                  <a:lnTo>
                    <a:pt x="2526131" y="0"/>
                  </a:lnTo>
                  <a:lnTo>
                    <a:pt x="2526131" y="1661019"/>
                  </a:lnTo>
                  <a:lnTo>
                    <a:pt x="0" y="1661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7633" t="-579186" r="-261984"/>
              </a:stretch>
            </a:blipFill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45379F0-2875-4CF1-9F17-AD5FC497C9B9}"/>
                </a:ext>
              </a:extLst>
            </p:cNvPr>
            <p:cNvSpPr/>
            <p:nvPr/>
          </p:nvSpPr>
          <p:spPr>
            <a:xfrm>
              <a:off x="2526131" y="7728557"/>
              <a:ext cx="2352135" cy="1661019"/>
            </a:xfrm>
            <a:custGeom>
              <a:avLst/>
              <a:gdLst/>
              <a:ahLst/>
              <a:cxnLst/>
              <a:rect l="l" t="t" r="r" b="b"/>
              <a:pathLst>
                <a:path w="2352135" h="1661019">
                  <a:moveTo>
                    <a:pt x="0" y="0"/>
                  </a:moveTo>
                  <a:lnTo>
                    <a:pt x="2352136" y="0"/>
                  </a:lnTo>
                  <a:lnTo>
                    <a:pt x="2352136" y="1661019"/>
                  </a:lnTo>
                  <a:lnTo>
                    <a:pt x="0" y="1661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48716" t="-579186" r="-116735"/>
              </a:stretch>
            </a:blipFill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CF7DE52-41A3-4778-A1E7-D2659C8EF9B0}"/>
                </a:ext>
              </a:extLst>
            </p:cNvPr>
            <p:cNvSpPr/>
            <p:nvPr/>
          </p:nvSpPr>
          <p:spPr>
            <a:xfrm>
              <a:off x="5127588" y="7812382"/>
              <a:ext cx="1360253" cy="1577194"/>
            </a:xfrm>
            <a:custGeom>
              <a:avLst/>
              <a:gdLst/>
              <a:ahLst/>
              <a:cxnLst/>
              <a:rect l="l" t="t" r="r" b="b"/>
              <a:pathLst>
                <a:path w="1360253" h="1577194">
                  <a:moveTo>
                    <a:pt x="0" y="0"/>
                  </a:moveTo>
                  <a:lnTo>
                    <a:pt x="1360253" y="0"/>
                  </a:lnTo>
                  <a:lnTo>
                    <a:pt x="1360253" y="1577194"/>
                  </a:lnTo>
                  <a:lnTo>
                    <a:pt x="0" y="1577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50694" t="-615284"/>
              </a:stretch>
            </a:blipFill>
          </p:spPr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AAF2C83B-F47B-4508-8EE3-C52CDA5B13EF}"/>
                </a:ext>
              </a:extLst>
            </p:cNvPr>
            <p:cNvSpPr txBox="1"/>
            <p:nvPr/>
          </p:nvSpPr>
          <p:spPr>
            <a:xfrm>
              <a:off x="629575" y="225425"/>
              <a:ext cx="1465840" cy="6264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Calibri (MS)"/>
                </a:rPr>
                <a:t>4 </a:t>
              </a:r>
              <a:r>
                <a:rPr lang="en-US" sz="2800" dirty="0" err="1">
                  <a:solidFill>
                    <a:srgbClr val="000000"/>
                  </a:solidFill>
                  <a:latin typeface="Calibri (MS)"/>
                </a:rPr>
                <a:t>бита</a:t>
              </a:r>
              <a:endParaRPr lang="en-US" sz="2800" dirty="0">
                <a:solidFill>
                  <a:srgbClr val="000000"/>
                </a:solidFill>
                <a:latin typeface="Calibri (MS)"/>
              </a:endParaRPr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BE02B210-4662-4542-93C7-E9385C4449F6}"/>
                </a:ext>
              </a:extLst>
            </p:cNvPr>
            <p:cNvSpPr txBox="1"/>
            <p:nvPr/>
          </p:nvSpPr>
          <p:spPr>
            <a:xfrm>
              <a:off x="2849059" y="-104775"/>
              <a:ext cx="1788903" cy="13307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Calibri (MS)"/>
                </a:rPr>
                <a:t>16-знач.</a:t>
              </a:r>
            </a:p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000000"/>
                  </a:solidFill>
                  <a:latin typeface="Calibri (MS)"/>
                </a:rPr>
                <a:t>число</a:t>
              </a:r>
              <a:endParaRPr lang="en-US" sz="2800" dirty="0">
                <a:solidFill>
                  <a:srgbClr val="000000"/>
                </a:solidFill>
                <a:latin typeface="Calibri (MS)"/>
              </a:endParaRPr>
            </a:p>
          </p:txBody>
        </p:sp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9F62CDEE-BFC7-47A8-8723-A9CC461FF1F8}"/>
                </a:ext>
              </a:extLst>
            </p:cNvPr>
            <p:cNvSpPr txBox="1"/>
            <p:nvPr/>
          </p:nvSpPr>
          <p:spPr>
            <a:xfrm>
              <a:off x="4878266" y="-104775"/>
              <a:ext cx="1788903" cy="12933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Calibri (MS)"/>
                </a:rPr>
                <a:t>10-знач.</a:t>
              </a:r>
            </a:p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000000"/>
                  </a:solidFill>
                  <a:latin typeface="Calibri (MS)"/>
                </a:rPr>
                <a:t>число</a:t>
              </a:r>
              <a:endParaRPr lang="en-US" sz="2800" dirty="0">
                <a:solidFill>
                  <a:srgbClr val="000000"/>
                </a:solidFill>
                <a:latin typeface="Calibri (MS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1149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5172" y="1575997"/>
            <a:ext cx="1557641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000000"/>
                </a:solidFill>
                <a:latin typeface="Calibri (MS) Bold"/>
              </a:rPr>
              <a:t>Из</a:t>
            </a:r>
            <a:r>
              <a:rPr lang="en-US" sz="600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kk-KZ" sz="6000" dirty="0">
                <a:solidFill>
                  <a:srgbClr val="000000"/>
                </a:solidFill>
                <a:latin typeface="Calibri (MS) Bold"/>
              </a:rPr>
              <a:t>десятичной в двоичную</a:t>
            </a:r>
            <a:endParaRPr lang="en-US" sz="6000" dirty="0">
              <a:solidFill>
                <a:srgbClr val="000000"/>
              </a:solidFill>
              <a:latin typeface="Calibri (MS) Bold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5FBC068-61A1-4022-925C-D3E4FCD7E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94526E-0CEF-499B-9753-D026327EB4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B8F3DB-B28F-4C71-ADD3-BBD5FDC9D71C}"/>
              </a:ext>
            </a:extLst>
          </p:cNvPr>
          <p:cNvSpPr txBox="1"/>
          <p:nvPr/>
        </p:nvSpPr>
        <p:spPr>
          <a:xfrm>
            <a:off x="1524000" y="2824625"/>
            <a:ext cx="2148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107 </a:t>
            </a:r>
            <a:r>
              <a:rPr lang="en-US" sz="4000" dirty="0"/>
              <a:t>  </a:t>
            </a:r>
            <a:r>
              <a:rPr lang="ru-RU" sz="4000" dirty="0"/>
              <a:t>= </a:t>
            </a:r>
            <a:r>
              <a:rPr lang="en-US" sz="4000" dirty="0"/>
              <a:t>  ?</a:t>
            </a:r>
            <a:endParaRPr lang="ru-RU" sz="4000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87FD1FA9-EAC6-4554-90A9-9A9FDA857E39}"/>
              </a:ext>
            </a:extLst>
          </p:cNvPr>
          <p:cNvSpPr txBox="1"/>
          <p:nvPr/>
        </p:nvSpPr>
        <p:spPr>
          <a:xfrm>
            <a:off x="3307956" y="3219897"/>
            <a:ext cx="701783" cy="467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2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E6105346-6C64-4AF7-8449-3C6EC121D56E}"/>
              </a:ext>
            </a:extLst>
          </p:cNvPr>
          <p:cNvSpPr txBox="1"/>
          <p:nvPr/>
        </p:nvSpPr>
        <p:spPr>
          <a:xfrm>
            <a:off x="2078941" y="3219897"/>
            <a:ext cx="701783" cy="467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79298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5172" y="1575997"/>
            <a:ext cx="1557641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000000"/>
                </a:solidFill>
                <a:latin typeface="Calibri (MS) Bold"/>
              </a:rPr>
              <a:t>Из</a:t>
            </a:r>
            <a:r>
              <a:rPr lang="en-US" sz="600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ru-RU" sz="6000" dirty="0" err="1">
                <a:solidFill>
                  <a:srgbClr val="000000"/>
                </a:solidFill>
                <a:latin typeface="Calibri (MS) Bold"/>
              </a:rPr>
              <a:t>восьмеричн</a:t>
            </a:r>
            <a:r>
              <a:rPr lang="kk-KZ" sz="6000" dirty="0">
                <a:solidFill>
                  <a:srgbClr val="000000"/>
                </a:solidFill>
                <a:latin typeface="Calibri (MS) Bold"/>
              </a:rPr>
              <a:t>ой в двоичн</a:t>
            </a:r>
            <a:r>
              <a:rPr lang="ru-RU" sz="6000" dirty="0">
                <a:solidFill>
                  <a:srgbClr val="000000"/>
                </a:solidFill>
                <a:latin typeface="Calibri (MS) Bold"/>
              </a:rPr>
              <a:t>ую</a:t>
            </a:r>
            <a:endParaRPr lang="en-US" sz="6000" dirty="0">
              <a:solidFill>
                <a:srgbClr val="000000"/>
              </a:solidFill>
              <a:latin typeface="Calibri (MS) Bold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5FBC068-61A1-4022-925C-D3E4FCD7E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94526E-0CEF-499B-9753-D026327EB4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B8F3DB-B28F-4C71-ADD3-BBD5FDC9D71C}"/>
              </a:ext>
            </a:extLst>
          </p:cNvPr>
          <p:cNvSpPr txBox="1"/>
          <p:nvPr/>
        </p:nvSpPr>
        <p:spPr>
          <a:xfrm>
            <a:off x="1524000" y="2824625"/>
            <a:ext cx="2148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317 </a:t>
            </a:r>
            <a:r>
              <a:rPr lang="en-US" sz="4000" dirty="0"/>
              <a:t>  </a:t>
            </a:r>
            <a:r>
              <a:rPr lang="ru-RU" sz="4000" dirty="0"/>
              <a:t>= </a:t>
            </a:r>
            <a:r>
              <a:rPr lang="en-US" sz="4000" dirty="0"/>
              <a:t>  ?</a:t>
            </a:r>
            <a:endParaRPr lang="ru-RU" sz="4000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87FD1FA9-EAC6-4554-90A9-9A9FDA857E39}"/>
              </a:ext>
            </a:extLst>
          </p:cNvPr>
          <p:cNvSpPr txBox="1"/>
          <p:nvPr/>
        </p:nvSpPr>
        <p:spPr>
          <a:xfrm>
            <a:off x="3312604" y="3203547"/>
            <a:ext cx="701783" cy="467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2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E6105346-6C64-4AF7-8449-3C6EC121D56E}"/>
              </a:ext>
            </a:extLst>
          </p:cNvPr>
          <p:cNvSpPr txBox="1"/>
          <p:nvPr/>
        </p:nvSpPr>
        <p:spPr>
          <a:xfrm>
            <a:off x="2078941" y="3210961"/>
            <a:ext cx="701783" cy="467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ru-RU" sz="2800" dirty="0">
                <a:solidFill>
                  <a:srgbClr val="000000"/>
                </a:solidFill>
                <a:latin typeface="Open Sans"/>
              </a:rPr>
              <a:t>8</a:t>
            </a:r>
            <a:endParaRPr lang="en-US" sz="2800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EB6BE998-209B-4A55-8285-A87A4177B635}"/>
              </a:ext>
            </a:extLst>
          </p:cNvPr>
          <p:cNvGrpSpPr/>
          <p:nvPr/>
        </p:nvGrpSpPr>
        <p:grpSpPr>
          <a:xfrm>
            <a:off x="13089535" y="2054980"/>
            <a:ext cx="4847938" cy="4675574"/>
            <a:chOff x="0" y="0"/>
            <a:chExt cx="6463917" cy="6234099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DAA0AD6E-7E31-4366-A3C3-4ACB24769DC1}"/>
                </a:ext>
              </a:extLst>
            </p:cNvPr>
            <p:cNvSpPr/>
            <p:nvPr/>
          </p:nvSpPr>
          <p:spPr>
            <a:xfrm>
              <a:off x="0" y="1010633"/>
              <a:ext cx="3174147" cy="5223466"/>
            </a:xfrm>
            <a:custGeom>
              <a:avLst/>
              <a:gdLst/>
              <a:ahLst/>
              <a:cxnLst/>
              <a:rect l="l" t="t" r="r" b="b"/>
              <a:pathLst>
                <a:path w="3174147" h="5223466">
                  <a:moveTo>
                    <a:pt x="0" y="0"/>
                  </a:moveTo>
                  <a:lnTo>
                    <a:pt x="3174147" y="0"/>
                  </a:lnTo>
                  <a:lnTo>
                    <a:pt x="3174147" y="5223466"/>
                  </a:lnTo>
                  <a:lnTo>
                    <a:pt x="0" y="5223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4656" r="-505711" b="-150632"/>
              </a:stretch>
            </a:blipFill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CD93D39-5EE0-4940-82B1-7C254FF702BB}"/>
                </a:ext>
              </a:extLst>
            </p:cNvPr>
            <p:cNvSpPr/>
            <p:nvPr/>
          </p:nvSpPr>
          <p:spPr>
            <a:xfrm>
              <a:off x="3530986" y="1202021"/>
              <a:ext cx="1666302" cy="5032078"/>
            </a:xfrm>
            <a:custGeom>
              <a:avLst/>
              <a:gdLst/>
              <a:ahLst/>
              <a:cxnLst/>
              <a:rect l="l" t="t" r="r" b="b"/>
              <a:pathLst>
                <a:path w="1666302" h="5032078">
                  <a:moveTo>
                    <a:pt x="0" y="0"/>
                  </a:moveTo>
                  <a:lnTo>
                    <a:pt x="1666302" y="0"/>
                  </a:lnTo>
                  <a:lnTo>
                    <a:pt x="1666302" y="5032078"/>
                  </a:lnTo>
                  <a:lnTo>
                    <a:pt x="0" y="5032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29204" t="-19016" r="-724618" b="-156361"/>
              </a:stretch>
            </a:blipFill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27F3943-5A4F-4E0A-AE50-B6EB96A8F514}"/>
                </a:ext>
              </a:extLst>
            </p:cNvPr>
            <p:cNvSpPr/>
            <p:nvPr/>
          </p:nvSpPr>
          <p:spPr>
            <a:xfrm>
              <a:off x="1587073" y="1467273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6"/>
                  </a:lnTo>
                  <a:lnTo>
                    <a:pt x="0" y="301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7573ED5-4F28-4559-BE1B-21A90BC332DD}"/>
                </a:ext>
              </a:extLst>
            </p:cNvPr>
            <p:cNvSpPr/>
            <p:nvPr/>
          </p:nvSpPr>
          <p:spPr>
            <a:xfrm>
              <a:off x="1587073" y="2013378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7"/>
                  </a:lnTo>
                  <a:lnTo>
                    <a:pt x="0" y="301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4BDF18B-6B24-4E44-85C8-F2F3BAD0CD2D}"/>
                </a:ext>
              </a:extLst>
            </p:cNvPr>
            <p:cNvSpPr/>
            <p:nvPr/>
          </p:nvSpPr>
          <p:spPr>
            <a:xfrm>
              <a:off x="1587073" y="2604175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6"/>
                  </a:lnTo>
                  <a:lnTo>
                    <a:pt x="0" y="301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B5B32723-C5B8-4A8F-A3AA-5CB2738748F9}"/>
                </a:ext>
              </a:extLst>
            </p:cNvPr>
            <p:cNvSpPr/>
            <p:nvPr/>
          </p:nvSpPr>
          <p:spPr>
            <a:xfrm>
              <a:off x="1587073" y="3194971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7"/>
                  </a:lnTo>
                  <a:lnTo>
                    <a:pt x="0" y="301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D3FADDD9-0F45-4782-8A7C-D01B9FBC8789}"/>
                </a:ext>
              </a:extLst>
            </p:cNvPr>
            <p:cNvSpPr/>
            <p:nvPr/>
          </p:nvSpPr>
          <p:spPr>
            <a:xfrm>
              <a:off x="1587073" y="3833958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6"/>
                  </a:lnTo>
                  <a:lnTo>
                    <a:pt x="0" y="301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4A3656B-0CD6-4F5D-9002-A0CBF852C604}"/>
                </a:ext>
              </a:extLst>
            </p:cNvPr>
            <p:cNvSpPr/>
            <p:nvPr/>
          </p:nvSpPr>
          <p:spPr>
            <a:xfrm>
              <a:off x="1587073" y="4376564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7"/>
                  </a:lnTo>
                  <a:lnTo>
                    <a:pt x="0" y="301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7297A0E-EA99-4326-B8EB-F57BF023885F}"/>
                </a:ext>
              </a:extLst>
            </p:cNvPr>
            <p:cNvSpPr/>
            <p:nvPr/>
          </p:nvSpPr>
          <p:spPr>
            <a:xfrm>
              <a:off x="1587073" y="4969971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6"/>
                  </a:lnTo>
                  <a:lnTo>
                    <a:pt x="0" y="301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70CA507C-14DC-4FBA-841D-30C0E2A8D835}"/>
                </a:ext>
              </a:extLst>
            </p:cNvPr>
            <p:cNvSpPr/>
            <p:nvPr/>
          </p:nvSpPr>
          <p:spPr>
            <a:xfrm>
              <a:off x="1587073" y="5512577"/>
              <a:ext cx="1943913" cy="301307"/>
            </a:xfrm>
            <a:custGeom>
              <a:avLst/>
              <a:gdLst/>
              <a:ahLst/>
              <a:cxnLst/>
              <a:rect l="l" t="t" r="r" b="b"/>
              <a:pathLst>
                <a:path w="1943913" h="301307">
                  <a:moveTo>
                    <a:pt x="0" y="0"/>
                  </a:moveTo>
                  <a:lnTo>
                    <a:pt x="1943913" y="0"/>
                  </a:lnTo>
                  <a:lnTo>
                    <a:pt x="1943913" y="301307"/>
                  </a:lnTo>
                  <a:lnTo>
                    <a:pt x="0" y="301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24EBFBE3-0CED-4C54-B49D-BAE8B98F1745}"/>
                </a:ext>
              </a:extLst>
            </p:cNvPr>
            <p:cNvSpPr txBox="1"/>
            <p:nvPr/>
          </p:nvSpPr>
          <p:spPr>
            <a:xfrm>
              <a:off x="105618" y="98986"/>
              <a:ext cx="1481455" cy="670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Calibri (MS)"/>
                </a:rPr>
                <a:t>3 бита  </a:t>
              </a:r>
            </a:p>
          </p:txBody>
        </p:sp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9D96B663-23BA-4890-ADA1-ECD626FA8C0D}"/>
                </a:ext>
              </a:extLst>
            </p:cNvPr>
            <p:cNvSpPr txBox="1"/>
            <p:nvPr/>
          </p:nvSpPr>
          <p:spPr>
            <a:xfrm>
              <a:off x="2088373" y="-104775"/>
              <a:ext cx="4375544" cy="1330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Calibri (MS)"/>
                </a:rPr>
                <a:t>восмьмеричное число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4215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5172" y="1575997"/>
            <a:ext cx="1557641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000000"/>
                </a:solidFill>
                <a:latin typeface="Calibri (MS) Bold"/>
              </a:rPr>
              <a:t>Из</a:t>
            </a:r>
            <a:r>
              <a:rPr lang="en-US" sz="6000" dirty="0">
                <a:solidFill>
                  <a:srgbClr val="000000"/>
                </a:solidFill>
                <a:latin typeface="Calibri (MS) Bold"/>
              </a:rPr>
              <a:t> </a:t>
            </a:r>
            <a:r>
              <a:rPr lang="ru-RU" sz="6000" dirty="0" err="1">
                <a:solidFill>
                  <a:srgbClr val="000000"/>
                </a:solidFill>
                <a:latin typeface="Calibri (MS) Bold"/>
              </a:rPr>
              <a:t>шестнадцтеричн</a:t>
            </a:r>
            <a:r>
              <a:rPr lang="kk-KZ" sz="6000" dirty="0">
                <a:solidFill>
                  <a:srgbClr val="000000"/>
                </a:solidFill>
                <a:latin typeface="Calibri (MS) Bold"/>
              </a:rPr>
              <a:t>ой в </a:t>
            </a:r>
            <a:r>
              <a:rPr lang="en-US" sz="6000" dirty="0" err="1">
                <a:solidFill>
                  <a:srgbClr val="000000"/>
                </a:solidFill>
                <a:latin typeface="Calibri (MS) Bold"/>
              </a:rPr>
              <a:t>двоичн</a:t>
            </a:r>
            <a:r>
              <a:rPr lang="ru-RU" sz="6000" dirty="0">
                <a:solidFill>
                  <a:srgbClr val="000000"/>
                </a:solidFill>
                <a:latin typeface="Calibri (MS) Bold"/>
              </a:rPr>
              <a:t>ую</a:t>
            </a:r>
            <a:endParaRPr lang="en-US" sz="6000" dirty="0">
              <a:solidFill>
                <a:srgbClr val="000000"/>
              </a:solidFill>
              <a:latin typeface="Calibri (MS) Bold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5FBC068-61A1-4022-925C-D3E4FCD7E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94526E-0CEF-499B-9753-D026327EB4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B8F3DB-B28F-4C71-ADD3-BBD5FDC9D71C}"/>
              </a:ext>
            </a:extLst>
          </p:cNvPr>
          <p:cNvSpPr txBox="1"/>
          <p:nvPr/>
        </p:nvSpPr>
        <p:spPr>
          <a:xfrm>
            <a:off x="1524000" y="2824625"/>
            <a:ext cx="2195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1</a:t>
            </a:r>
            <a:r>
              <a:rPr lang="en-US" sz="4000" dirty="0"/>
              <a:t>AC</a:t>
            </a:r>
            <a:r>
              <a:rPr lang="ru-RU" sz="4000" dirty="0"/>
              <a:t> </a:t>
            </a:r>
            <a:r>
              <a:rPr lang="en-US" sz="4000" dirty="0"/>
              <a:t>  </a:t>
            </a:r>
            <a:r>
              <a:rPr lang="ru-RU" sz="4000" dirty="0"/>
              <a:t>= </a:t>
            </a:r>
            <a:r>
              <a:rPr lang="en-US" sz="4000" dirty="0"/>
              <a:t>  ?</a:t>
            </a:r>
            <a:endParaRPr lang="ru-RU" sz="4000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87FD1FA9-EAC6-4554-90A9-9A9FDA857E39}"/>
              </a:ext>
            </a:extLst>
          </p:cNvPr>
          <p:cNvSpPr txBox="1"/>
          <p:nvPr/>
        </p:nvSpPr>
        <p:spPr>
          <a:xfrm>
            <a:off x="3335301" y="3248205"/>
            <a:ext cx="701783" cy="467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2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E6105346-6C64-4AF7-8449-3C6EC121D56E}"/>
              </a:ext>
            </a:extLst>
          </p:cNvPr>
          <p:cNvSpPr txBox="1"/>
          <p:nvPr/>
        </p:nvSpPr>
        <p:spPr>
          <a:xfrm>
            <a:off x="2271037" y="3298990"/>
            <a:ext cx="701783" cy="467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ru-RU" sz="2800" dirty="0">
                <a:solidFill>
                  <a:srgbClr val="000000"/>
                </a:solidFill>
                <a:latin typeface="Open Sans"/>
              </a:rPr>
              <a:t>16</a:t>
            </a:r>
            <a:endParaRPr lang="en-US" sz="2800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DED1D9A7-B822-4470-8AF4-56D2C9EB1A0C}"/>
              </a:ext>
            </a:extLst>
          </p:cNvPr>
          <p:cNvGrpSpPr/>
          <p:nvPr/>
        </p:nvGrpSpPr>
        <p:grpSpPr>
          <a:xfrm>
            <a:off x="12672309" y="2400300"/>
            <a:ext cx="5000377" cy="7120763"/>
            <a:chOff x="0" y="-104775"/>
            <a:chExt cx="6667169" cy="949435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75723F-4D32-494B-85E9-1D2E28A9B180}"/>
                </a:ext>
              </a:extLst>
            </p:cNvPr>
            <p:cNvSpPr/>
            <p:nvPr/>
          </p:nvSpPr>
          <p:spPr>
            <a:xfrm>
              <a:off x="0" y="1337127"/>
              <a:ext cx="2526131" cy="6391429"/>
            </a:xfrm>
            <a:custGeom>
              <a:avLst/>
              <a:gdLst/>
              <a:ahLst/>
              <a:cxnLst/>
              <a:rect l="l" t="t" r="r" b="b"/>
              <a:pathLst>
                <a:path w="2526131" h="6391429">
                  <a:moveTo>
                    <a:pt x="0" y="0"/>
                  </a:moveTo>
                  <a:lnTo>
                    <a:pt x="2526131" y="0"/>
                  </a:lnTo>
                  <a:lnTo>
                    <a:pt x="2526131" y="6391430"/>
                  </a:lnTo>
                  <a:lnTo>
                    <a:pt x="0" y="6391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7633" t="-9981" r="-261984" b="-66527"/>
              </a:stretch>
            </a:blipFill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8DE9314-8CE0-41FF-B97D-BCC4F7EF0B96}"/>
                </a:ext>
              </a:extLst>
            </p:cNvPr>
            <p:cNvSpPr/>
            <p:nvPr/>
          </p:nvSpPr>
          <p:spPr>
            <a:xfrm>
              <a:off x="2526131" y="1337127"/>
              <a:ext cx="2352135" cy="6391429"/>
            </a:xfrm>
            <a:custGeom>
              <a:avLst/>
              <a:gdLst/>
              <a:ahLst/>
              <a:cxnLst/>
              <a:rect l="l" t="t" r="r" b="b"/>
              <a:pathLst>
                <a:path w="2352135" h="6391429">
                  <a:moveTo>
                    <a:pt x="0" y="0"/>
                  </a:moveTo>
                  <a:lnTo>
                    <a:pt x="2352136" y="0"/>
                  </a:lnTo>
                  <a:lnTo>
                    <a:pt x="2352136" y="6391430"/>
                  </a:lnTo>
                  <a:lnTo>
                    <a:pt x="0" y="6391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48716" t="-9981" r="-116735" b="-66527"/>
              </a:stretch>
            </a:blipFill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C43E760-14CA-49E6-AB15-163F4F6B6546}"/>
                </a:ext>
              </a:extLst>
            </p:cNvPr>
            <p:cNvSpPr/>
            <p:nvPr/>
          </p:nvSpPr>
          <p:spPr>
            <a:xfrm>
              <a:off x="5127588" y="1337127"/>
              <a:ext cx="1360253" cy="6391429"/>
            </a:xfrm>
            <a:custGeom>
              <a:avLst/>
              <a:gdLst/>
              <a:ahLst/>
              <a:cxnLst/>
              <a:rect l="l" t="t" r="r" b="b"/>
              <a:pathLst>
                <a:path w="1360253" h="6391429">
                  <a:moveTo>
                    <a:pt x="0" y="0"/>
                  </a:moveTo>
                  <a:lnTo>
                    <a:pt x="1360253" y="0"/>
                  </a:lnTo>
                  <a:lnTo>
                    <a:pt x="1360253" y="6391430"/>
                  </a:lnTo>
                  <a:lnTo>
                    <a:pt x="0" y="6391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50694" t="-9981" b="-66527"/>
              </a:stretch>
            </a:blipFill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C65DB77-2620-4FC5-9C69-5634A5C517F2}"/>
                </a:ext>
              </a:extLst>
            </p:cNvPr>
            <p:cNvSpPr/>
            <p:nvPr/>
          </p:nvSpPr>
          <p:spPr>
            <a:xfrm>
              <a:off x="0" y="7728557"/>
              <a:ext cx="2526131" cy="1661019"/>
            </a:xfrm>
            <a:custGeom>
              <a:avLst/>
              <a:gdLst/>
              <a:ahLst/>
              <a:cxnLst/>
              <a:rect l="l" t="t" r="r" b="b"/>
              <a:pathLst>
                <a:path w="2526131" h="1661019">
                  <a:moveTo>
                    <a:pt x="0" y="0"/>
                  </a:moveTo>
                  <a:lnTo>
                    <a:pt x="2526131" y="0"/>
                  </a:lnTo>
                  <a:lnTo>
                    <a:pt x="2526131" y="1661019"/>
                  </a:lnTo>
                  <a:lnTo>
                    <a:pt x="0" y="1661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7633" t="-579186" r="-261984"/>
              </a:stretch>
            </a:blipFill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45379F0-2875-4CF1-9F17-AD5FC497C9B9}"/>
                </a:ext>
              </a:extLst>
            </p:cNvPr>
            <p:cNvSpPr/>
            <p:nvPr/>
          </p:nvSpPr>
          <p:spPr>
            <a:xfrm>
              <a:off x="2526131" y="7728557"/>
              <a:ext cx="2352135" cy="1661019"/>
            </a:xfrm>
            <a:custGeom>
              <a:avLst/>
              <a:gdLst/>
              <a:ahLst/>
              <a:cxnLst/>
              <a:rect l="l" t="t" r="r" b="b"/>
              <a:pathLst>
                <a:path w="2352135" h="1661019">
                  <a:moveTo>
                    <a:pt x="0" y="0"/>
                  </a:moveTo>
                  <a:lnTo>
                    <a:pt x="2352136" y="0"/>
                  </a:lnTo>
                  <a:lnTo>
                    <a:pt x="2352136" y="1661019"/>
                  </a:lnTo>
                  <a:lnTo>
                    <a:pt x="0" y="1661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48716" t="-579186" r="-116735"/>
              </a:stretch>
            </a:blipFill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CF7DE52-41A3-4778-A1E7-D2659C8EF9B0}"/>
                </a:ext>
              </a:extLst>
            </p:cNvPr>
            <p:cNvSpPr/>
            <p:nvPr/>
          </p:nvSpPr>
          <p:spPr>
            <a:xfrm>
              <a:off x="5127588" y="7812382"/>
              <a:ext cx="1360253" cy="1577194"/>
            </a:xfrm>
            <a:custGeom>
              <a:avLst/>
              <a:gdLst/>
              <a:ahLst/>
              <a:cxnLst/>
              <a:rect l="l" t="t" r="r" b="b"/>
              <a:pathLst>
                <a:path w="1360253" h="1577194">
                  <a:moveTo>
                    <a:pt x="0" y="0"/>
                  </a:moveTo>
                  <a:lnTo>
                    <a:pt x="1360253" y="0"/>
                  </a:lnTo>
                  <a:lnTo>
                    <a:pt x="1360253" y="1577194"/>
                  </a:lnTo>
                  <a:lnTo>
                    <a:pt x="0" y="1577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50694" t="-615284"/>
              </a:stretch>
            </a:blipFill>
          </p:spPr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AAF2C83B-F47B-4508-8EE3-C52CDA5B13EF}"/>
                </a:ext>
              </a:extLst>
            </p:cNvPr>
            <p:cNvSpPr txBox="1"/>
            <p:nvPr/>
          </p:nvSpPr>
          <p:spPr>
            <a:xfrm>
              <a:off x="629575" y="225425"/>
              <a:ext cx="1465840" cy="6264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Calibri (MS)"/>
                </a:rPr>
                <a:t>4 </a:t>
              </a:r>
              <a:r>
                <a:rPr lang="en-US" sz="2800" dirty="0" err="1">
                  <a:solidFill>
                    <a:srgbClr val="000000"/>
                  </a:solidFill>
                  <a:latin typeface="Calibri (MS)"/>
                </a:rPr>
                <a:t>бита</a:t>
              </a:r>
              <a:endParaRPr lang="en-US" sz="2800" dirty="0">
                <a:solidFill>
                  <a:srgbClr val="000000"/>
                </a:solidFill>
                <a:latin typeface="Calibri (MS)"/>
              </a:endParaRPr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BE02B210-4662-4542-93C7-E9385C4449F6}"/>
                </a:ext>
              </a:extLst>
            </p:cNvPr>
            <p:cNvSpPr txBox="1"/>
            <p:nvPr/>
          </p:nvSpPr>
          <p:spPr>
            <a:xfrm>
              <a:off x="2849059" y="-104775"/>
              <a:ext cx="1788903" cy="13307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Calibri (MS)"/>
                </a:rPr>
                <a:t>16-знач.</a:t>
              </a:r>
            </a:p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000000"/>
                  </a:solidFill>
                  <a:latin typeface="Calibri (MS)"/>
                </a:rPr>
                <a:t>число</a:t>
              </a:r>
              <a:endParaRPr lang="en-US" sz="2800" dirty="0">
                <a:solidFill>
                  <a:srgbClr val="000000"/>
                </a:solidFill>
                <a:latin typeface="Calibri (MS)"/>
              </a:endParaRPr>
            </a:p>
          </p:txBody>
        </p:sp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9F62CDEE-BFC7-47A8-8723-A9CC461FF1F8}"/>
                </a:ext>
              </a:extLst>
            </p:cNvPr>
            <p:cNvSpPr txBox="1"/>
            <p:nvPr/>
          </p:nvSpPr>
          <p:spPr>
            <a:xfrm>
              <a:off x="4878266" y="-104775"/>
              <a:ext cx="1788903" cy="12933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Calibri (MS)"/>
                </a:rPr>
                <a:t>10-знач.</a:t>
              </a:r>
            </a:p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000000"/>
                  </a:solidFill>
                  <a:latin typeface="Calibri (MS)"/>
                </a:rPr>
                <a:t>число</a:t>
              </a:r>
              <a:endParaRPr lang="en-US" sz="2800" dirty="0">
                <a:solidFill>
                  <a:srgbClr val="000000"/>
                </a:solidFill>
                <a:latin typeface="Calibri (MS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780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4485" y="2636136"/>
            <a:ext cx="4221500" cy="4114800"/>
          </a:xfrm>
          <a:custGeom>
            <a:avLst/>
            <a:gdLst/>
            <a:ahLst/>
            <a:cxnLst/>
            <a:rect l="l" t="t" r="r" b="b"/>
            <a:pathLst>
              <a:path w="4221500" h="4114800">
                <a:moveTo>
                  <a:pt x="0" y="0"/>
                </a:moveTo>
                <a:lnTo>
                  <a:pt x="4221499" y="0"/>
                </a:lnTo>
                <a:lnTo>
                  <a:pt x="42214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63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136984" y="1816735"/>
            <a:ext cx="10690018" cy="6197497"/>
            <a:chOff x="0" y="0"/>
            <a:chExt cx="14253358" cy="826333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3825"/>
              <a:ext cx="14253358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Система счисления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44327"/>
              <a:ext cx="13920998" cy="641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Позиционная система счисления - система записи для выражения чисел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Каждая система счисления имеет </a:t>
              </a:r>
              <a:r>
                <a:rPr lang="en-US" sz="3400">
                  <a:solidFill>
                    <a:srgbClr val="000000"/>
                  </a:solidFill>
                  <a:latin typeface="Calibri (MS) Bold"/>
                </a:rPr>
                <a:t>основание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Основание определяет диапазон цифр и способ интерпретации этих цифр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Основание 10 (или десятичная) использует цифры 0,1,2 ... 9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000000"/>
                  </a:solidFill>
                  <a:latin typeface="Calibri (MS)"/>
                </a:rPr>
                <a:t>Основание 2 (или двоичная) использует цифры 0 и 1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BD8885-6758-4858-BE30-993FFA4557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6AD019-C937-4061-A455-82F52C11D5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191511" y="2069434"/>
          <a:ext cx="16067789" cy="7439026"/>
        </p:xfrm>
        <a:graphic>
          <a:graphicData uri="http://schemas.openxmlformats.org/drawingml/2006/table">
            <a:tbl>
              <a:tblPr/>
              <a:tblGrid>
                <a:gridCol w="4506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1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8458"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Calibri (MS) Bold"/>
                        </a:rPr>
                        <a:t>Система счисления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Calibri (MS) Bold"/>
                        </a:rPr>
                        <a:t>Определение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142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Двоичный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Компьютеры обрабатывают и хранят информацию в этой системе счисления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0142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Восьмеричный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Цифры 0-7. Можно легко преобразовать в/из двоичной системы счисления. Восьмеричные значения легче считывать, чем двоичные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99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Десятичный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Система счисления людей.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628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Шестнадцатеричный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Шестнадцатеричный формат легче читать, чем двоичный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Создает более компактное число, чем восьмеричное значение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alibri (MS)"/>
                        </a:rPr>
                        <a:t>Использует цифры 0,1,2, ... 8,9, A, B, C, D, E, F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C6D897-ADC0-4287-99F0-8A0B6D5171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5D50FE-6019-4AC5-B21A-3273FBE4CD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2434" y="2232071"/>
            <a:ext cx="15623133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Open Sans Bold"/>
              </a:rPr>
              <a:t>Формула системы счисления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32434" y="4065953"/>
            <a:ext cx="15623133" cy="3436622"/>
            <a:chOff x="0" y="0"/>
            <a:chExt cx="20830844" cy="4582162"/>
          </a:xfrm>
        </p:grpSpPr>
        <p:sp>
          <p:nvSpPr>
            <p:cNvPr id="4" name="TextBox 4"/>
            <p:cNvSpPr txBox="1"/>
            <p:nvPr/>
          </p:nvSpPr>
          <p:spPr>
            <a:xfrm>
              <a:off x="0" y="-219075"/>
              <a:ext cx="20830844" cy="4801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34" lvl="1" indent="-388617">
                <a:lnSpc>
                  <a:spcPts val="5759"/>
                </a:lnSpc>
                <a:buFont typeface="Arial"/>
                <a:buChar char="•"/>
              </a:pPr>
              <a:r>
                <a:rPr lang="en-US" sz="3599">
                  <a:solidFill>
                    <a:srgbClr val="000000"/>
                  </a:solidFill>
                  <a:latin typeface="Calibri (MS)"/>
                </a:rPr>
                <a:t>Любое число в этом основании будет содержать цифры от </a:t>
              </a:r>
              <a:r>
                <a:rPr lang="en-US" sz="3599">
                  <a:solidFill>
                    <a:srgbClr val="000000"/>
                  </a:solidFill>
                  <a:latin typeface="Calibri (MS) Bold"/>
                </a:rPr>
                <a:t>0</a:t>
              </a:r>
              <a:r>
                <a:rPr lang="en-US" sz="3599">
                  <a:solidFill>
                    <a:srgbClr val="000000"/>
                  </a:solidFill>
                  <a:latin typeface="Calibri (MS)"/>
                </a:rPr>
                <a:t> до </a:t>
              </a:r>
              <a:r>
                <a:rPr lang="en-US" sz="3599">
                  <a:solidFill>
                    <a:srgbClr val="000000"/>
                  </a:solidFill>
                  <a:latin typeface="Calibri (MS) Bold"/>
                </a:rPr>
                <a:t>k – 1</a:t>
              </a:r>
            </a:p>
            <a:p>
              <a:pPr marL="777234" lvl="1" indent="-388617">
                <a:lnSpc>
                  <a:spcPts val="5759"/>
                </a:lnSpc>
                <a:buFont typeface="Arial"/>
                <a:buChar char="•"/>
              </a:pPr>
              <a:r>
                <a:rPr lang="en-US" sz="3599">
                  <a:solidFill>
                    <a:srgbClr val="000000"/>
                  </a:solidFill>
                  <a:latin typeface="Calibri (MS)"/>
                </a:rPr>
                <a:t>Интерпретация цифры = значение * степень(power).</a:t>
              </a:r>
            </a:p>
            <a:p>
              <a:pPr marL="777234" lvl="1" indent="-388617">
                <a:lnSpc>
                  <a:spcPts val="5759"/>
                </a:lnSpc>
                <a:buFont typeface="Arial"/>
                <a:buChar char="•"/>
              </a:pPr>
              <a:r>
                <a:rPr lang="en-US" sz="3599">
                  <a:solidFill>
                    <a:srgbClr val="000000"/>
                  </a:solidFill>
                  <a:latin typeface="Calibri (MS)"/>
                </a:rPr>
                <a:t>Степень зависит от столбца или его положения, используя уравнение </a:t>
              </a:r>
              <a:r>
                <a:rPr lang="en-US" sz="3599">
                  <a:solidFill>
                    <a:srgbClr val="000000"/>
                  </a:solidFill>
                  <a:latin typeface="Calibri (MS) Bold"/>
                </a:rPr>
                <a:t>степень = основание            </a:t>
              </a:r>
              <a:r>
                <a:rPr lang="en-US" sz="3599">
                  <a:solidFill>
                    <a:srgbClr val="000000"/>
                  </a:solidFill>
                  <a:latin typeface="Calibri (MS)"/>
                </a:rPr>
                <a:t>, где столбец отсчитывается справа налево (самый правый столбец - это столбец 0).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915085" y="2522086"/>
              <a:ext cx="2426969" cy="712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33"/>
                </a:lnSpc>
              </a:pPr>
              <a:r>
                <a:rPr lang="en-US" sz="2952">
                  <a:solidFill>
                    <a:srgbClr val="000000"/>
                  </a:solidFill>
                  <a:latin typeface="Calibri (MS) Bold"/>
                </a:rPr>
                <a:t>столбец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9E391E-075B-4FEB-A1BC-CC7984EE76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47CBF7-A1B3-4A8A-A764-31215BD2A7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0096">
            <a:off x="10685395" y="4369541"/>
            <a:ext cx="697417" cy="2187975"/>
          </a:xfrm>
          <a:custGeom>
            <a:avLst/>
            <a:gdLst/>
            <a:ahLst/>
            <a:cxnLst/>
            <a:rect l="l" t="t" r="r" b="b"/>
            <a:pathLst>
              <a:path w="697417" h="2187975">
                <a:moveTo>
                  <a:pt x="0" y="0"/>
                </a:moveTo>
                <a:lnTo>
                  <a:pt x="697416" y="0"/>
                </a:lnTo>
                <a:lnTo>
                  <a:pt x="697416" y="2187975"/>
                </a:lnTo>
                <a:lnTo>
                  <a:pt x="0" y="218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810316" y="3287902"/>
            <a:ext cx="4469483" cy="1362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7099">
                <a:solidFill>
                  <a:srgbClr val="000000"/>
                </a:solidFill>
                <a:latin typeface="Calibri (MS)"/>
              </a:rPr>
              <a:t>259</a:t>
            </a:r>
          </a:p>
        </p:txBody>
      </p:sp>
      <p:sp>
        <p:nvSpPr>
          <p:cNvPr id="4" name="Freeform 4"/>
          <p:cNvSpPr/>
          <p:nvPr/>
        </p:nvSpPr>
        <p:spPr>
          <a:xfrm rot="1964118" flipH="1">
            <a:off x="9107668" y="4424177"/>
            <a:ext cx="692299" cy="2171919"/>
          </a:xfrm>
          <a:custGeom>
            <a:avLst/>
            <a:gdLst/>
            <a:ahLst/>
            <a:cxnLst/>
            <a:rect l="l" t="t" r="r" b="b"/>
            <a:pathLst>
              <a:path w="692299" h="2171919">
                <a:moveTo>
                  <a:pt x="692299" y="0"/>
                </a:moveTo>
                <a:lnTo>
                  <a:pt x="0" y="0"/>
                </a:lnTo>
                <a:lnTo>
                  <a:pt x="0" y="2171919"/>
                </a:lnTo>
                <a:lnTo>
                  <a:pt x="692299" y="2171919"/>
                </a:lnTo>
                <a:lnTo>
                  <a:pt x="6922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753866" flipH="1">
            <a:off x="7003560" y="3287258"/>
            <a:ext cx="1137019" cy="3567120"/>
          </a:xfrm>
          <a:custGeom>
            <a:avLst/>
            <a:gdLst/>
            <a:ahLst/>
            <a:cxnLst/>
            <a:rect l="l" t="t" r="r" b="b"/>
            <a:pathLst>
              <a:path w="1137019" h="3567120">
                <a:moveTo>
                  <a:pt x="1137020" y="0"/>
                </a:moveTo>
                <a:lnTo>
                  <a:pt x="0" y="0"/>
                </a:lnTo>
                <a:lnTo>
                  <a:pt x="0" y="3567120"/>
                </a:lnTo>
                <a:lnTo>
                  <a:pt x="1137020" y="3567120"/>
                </a:lnTo>
                <a:lnTo>
                  <a:pt x="11370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7365" y="904875"/>
            <a:ext cx="15561935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Calibri (MS) Bold"/>
              </a:rPr>
              <a:t>Пример с числами с основанием 10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44905" y="2983102"/>
            <a:ext cx="506099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Calibri (MS)"/>
              </a:rPr>
              <a:t>Номера столбцов: 2   1   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1091" y="6522582"/>
            <a:ext cx="11439015" cy="1362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7099">
                <a:solidFill>
                  <a:srgbClr val="000000"/>
                </a:solidFill>
                <a:latin typeface="Calibri (MS)"/>
              </a:rPr>
              <a:t>2*</a:t>
            </a:r>
            <a:r>
              <a:rPr lang="en-US" sz="7099">
                <a:solidFill>
                  <a:srgbClr val="545454"/>
                </a:solidFill>
                <a:latin typeface="Calibri (MS)"/>
              </a:rPr>
              <a:t>10</a:t>
            </a:r>
            <a:r>
              <a:rPr lang="en-US" sz="7099">
                <a:solidFill>
                  <a:srgbClr val="000000"/>
                </a:solidFill>
                <a:latin typeface="Calibri (MS)"/>
              </a:rPr>
              <a:t> + 5*</a:t>
            </a:r>
            <a:r>
              <a:rPr lang="en-US" sz="7099">
                <a:solidFill>
                  <a:srgbClr val="545454"/>
                </a:solidFill>
                <a:latin typeface="Calibri (MS)"/>
              </a:rPr>
              <a:t>10</a:t>
            </a:r>
            <a:r>
              <a:rPr lang="en-US" sz="7099">
                <a:solidFill>
                  <a:srgbClr val="000000"/>
                </a:solidFill>
                <a:latin typeface="Calibri (MS)"/>
              </a:rPr>
              <a:t> + 9*</a:t>
            </a:r>
            <a:r>
              <a:rPr lang="en-US" sz="7099">
                <a:solidFill>
                  <a:srgbClr val="545454"/>
                </a:solidFill>
                <a:latin typeface="Calibri (MS)"/>
              </a:rPr>
              <a:t>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25985" y="6496505"/>
            <a:ext cx="1100438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Calibri (MS)"/>
              </a:rPr>
              <a:t>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31795" y="6496505"/>
            <a:ext cx="1100438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Calibri (MS)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71632" y="6453684"/>
            <a:ext cx="1100438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Calibri (MS)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97501" y="8218669"/>
            <a:ext cx="11439015" cy="873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Calibri (MS) Italics"/>
              </a:rPr>
              <a:t>Равно    200      +      50       +       9    =    259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25985" y="3694756"/>
            <a:ext cx="3593757" cy="115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Calibri (MS)"/>
              </a:rPr>
              <a:t>номера столбцов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Calibri (MS)"/>
              </a:rPr>
              <a:t>в качестве степени</a:t>
            </a:r>
          </a:p>
        </p:txBody>
      </p:sp>
      <p:sp>
        <p:nvSpPr>
          <p:cNvPr id="14" name="Freeform 14"/>
          <p:cNvSpPr/>
          <p:nvPr/>
        </p:nvSpPr>
        <p:spPr>
          <a:xfrm rot="8372809" flipV="1">
            <a:off x="12755092" y="6769202"/>
            <a:ext cx="1327842" cy="1155222"/>
          </a:xfrm>
          <a:custGeom>
            <a:avLst/>
            <a:gdLst/>
            <a:ahLst/>
            <a:cxnLst/>
            <a:rect l="l" t="t" r="r" b="b"/>
            <a:pathLst>
              <a:path w="1327842" h="1155222">
                <a:moveTo>
                  <a:pt x="0" y="1155222"/>
                </a:moveTo>
                <a:lnTo>
                  <a:pt x="1327842" y="1155222"/>
                </a:lnTo>
                <a:lnTo>
                  <a:pt x="1327842" y="0"/>
                </a:lnTo>
                <a:lnTo>
                  <a:pt x="0" y="0"/>
                </a:lnTo>
                <a:lnTo>
                  <a:pt x="0" y="11552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892573" y="7232513"/>
            <a:ext cx="2179272" cy="59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545454"/>
                </a:solidFill>
                <a:latin typeface="Calibri (MS)"/>
              </a:rPr>
              <a:t>основание</a:t>
            </a:r>
          </a:p>
        </p:txBody>
      </p:sp>
      <p:sp>
        <p:nvSpPr>
          <p:cNvPr id="16" name="Freeform 16"/>
          <p:cNvSpPr/>
          <p:nvPr/>
        </p:nvSpPr>
        <p:spPr>
          <a:xfrm rot="5825904">
            <a:off x="10446727" y="3733015"/>
            <a:ext cx="2853121" cy="2482216"/>
          </a:xfrm>
          <a:custGeom>
            <a:avLst/>
            <a:gdLst/>
            <a:ahLst/>
            <a:cxnLst/>
            <a:rect l="l" t="t" r="r" b="b"/>
            <a:pathLst>
              <a:path w="2853121" h="2482216">
                <a:moveTo>
                  <a:pt x="0" y="0"/>
                </a:moveTo>
                <a:lnTo>
                  <a:pt x="2853121" y="0"/>
                </a:lnTo>
                <a:lnTo>
                  <a:pt x="2853121" y="2482216"/>
                </a:lnTo>
                <a:lnTo>
                  <a:pt x="0" y="24822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ED70F3D-105E-4FB3-A191-2E79C784D1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F75F3A6-39C9-4BF4-BD7D-47BC9A02EED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001133" flipH="1" flipV="1">
            <a:off x="10857939" y="1491975"/>
            <a:ext cx="806003" cy="2528636"/>
          </a:xfrm>
          <a:custGeom>
            <a:avLst/>
            <a:gdLst/>
            <a:ahLst/>
            <a:cxnLst/>
            <a:rect l="l" t="t" r="r" b="b"/>
            <a:pathLst>
              <a:path w="806003" h="2528636">
                <a:moveTo>
                  <a:pt x="806003" y="2528636"/>
                </a:moveTo>
                <a:lnTo>
                  <a:pt x="0" y="2528636"/>
                </a:lnTo>
                <a:lnTo>
                  <a:pt x="0" y="0"/>
                </a:lnTo>
                <a:lnTo>
                  <a:pt x="806003" y="0"/>
                </a:lnTo>
                <a:lnTo>
                  <a:pt x="806003" y="252863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94250" y="2578777"/>
            <a:ext cx="3191707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545454"/>
                </a:solidFill>
                <a:latin typeface="Open Sans"/>
              </a:rPr>
              <a:t>основание 6 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3963716"/>
            <a:ext cx="11641730" cy="2968523"/>
            <a:chOff x="0" y="0"/>
            <a:chExt cx="15522307" cy="3958031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0"/>
              <a:ext cx="15522307" cy="1009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>
                  <a:solidFill>
                    <a:srgbClr val="000000"/>
                  </a:solidFill>
                  <a:latin typeface="Calibri (MS) Bold"/>
                </a:rPr>
                <a:t>Что является основанием числа 324?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39527"/>
              <a:ext cx="15522307" cy="2418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Это число может быть с основанием: 5, 6, 8, 10, 16</a:t>
              </a:r>
            </a:p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Конечно, основанием </a:t>
              </a:r>
              <a:r>
                <a:rPr lang="en-US" sz="3399">
                  <a:solidFill>
                    <a:srgbClr val="000000"/>
                  </a:solidFill>
                  <a:latin typeface="Calibri (MS) Bold"/>
                </a:rPr>
                <a:t>не</a:t>
              </a: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 является 1, 2, 3 или 4</a:t>
              </a:r>
            </a:p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Потому что у нас нет цифры “4” в этих системах счисления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4597130" flipH="1" flipV="1">
            <a:off x="12086660" y="2176634"/>
            <a:ext cx="806003" cy="2528636"/>
          </a:xfrm>
          <a:custGeom>
            <a:avLst/>
            <a:gdLst/>
            <a:ahLst/>
            <a:cxnLst/>
            <a:rect l="l" t="t" r="r" b="b"/>
            <a:pathLst>
              <a:path w="806003" h="2528636">
                <a:moveTo>
                  <a:pt x="806002" y="2528637"/>
                </a:moveTo>
                <a:lnTo>
                  <a:pt x="0" y="2528637"/>
                </a:lnTo>
                <a:lnTo>
                  <a:pt x="0" y="0"/>
                </a:lnTo>
                <a:lnTo>
                  <a:pt x="806002" y="0"/>
                </a:lnTo>
                <a:lnTo>
                  <a:pt x="806002" y="25286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334928" y="2001904"/>
            <a:ext cx="3737519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545454"/>
                </a:solidFill>
                <a:latin typeface="Open Sans"/>
              </a:rPr>
              <a:t>основание 8 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47882" y="3311974"/>
            <a:ext cx="4075867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545454"/>
                </a:solidFill>
                <a:latin typeface="Open Sans"/>
              </a:rPr>
              <a:t>основание 10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18589" y="4802818"/>
            <a:ext cx="3805160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545454"/>
                </a:solidFill>
                <a:latin typeface="Open Sans"/>
              </a:rPr>
              <a:t>основание 16 ?</a:t>
            </a:r>
          </a:p>
        </p:txBody>
      </p:sp>
      <p:sp>
        <p:nvSpPr>
          <p:cNvPr id="11" name="Freeform 11"/>
          <p:cNvSpPr/>
          <p:nvPr/>
        </p:nvSpPr>
        <p:spPr>
          <a:xfrm rot="6705770" flipH="1">
            <a:off x="8306580" y="1770102"/>
            <a:ext cx="806003" cy="2528636"/>
          </a:xfrm>
          <a:custGeom>
            <a:avLst/>
            <a:gdLst/>
            <a:ahLst/>
            <a:cxnLst/>
            <a:rect l="l" t="t" r="r" b="b"/>
            <a:pathLst>
              <a:path w="806003" h="2528636">
                <a:moveTo>
                  <a:pt x="806003" y="0"/>
                </a:moveTo>
                <a:lnTo>
                  <a:pt x="0" y="0"/>
                </a:lnTo>
                <a:lnTo>
                  <a:pt x="0" y="2528637"/>
                </a:lnTo>
                <a:lnTo>
                  <a:pt x="806003" y="2528637"/>
                </a:lnTo>
                <a:lnTo>
                  <a:pt x="80600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6587313" flipV="1">
            <a:off x="12089494" y="3835996"/>
            <a:ext cx="806003" cy="2528636"/>
          </a:xfrm>
          <a:custGeom>
            <a:avLst/>
            <a:gdLst/>
            <a:ahLst/>
            <a:cxnLst/>
            <a:rect l="l" t="t" r="r" b="b"/>
            <a:pathLst>
              <a:path w="806003" h="2528636">
                <a:moveTo>
                  <a:pt x="0" y="2528637"/>
                </a:moveTo>
                <a:lnTo>
                  <a:pt x="806002" y="2528637"/>
                </a:lnTo>
                <a:lnTo>
                  <a:pt x="806002" y="0"/>
                </a:lnTo>
                <a:lnTo>
                  <a:pt x="0" y="0"/>
                </a:lnTo>
                <a:lnTo>
                  <a:pt x="0" y="25286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393C8F8-6D36-485A-86DD-3A0D550667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92D03E7-8F16-4609-9551-4B141DF758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23348" y="2463185"/>
            <a:ext cx="11335952" cy="5360631"/>
            <a:chOff x="0" y="0"/>
            <a:chExt cx="15114603" cy="7147508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15114603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000000"/>
                  </a:solidFill>
                  <a:latin typeface="Calibri (MS) Bold"/>
                </a:rPr>
                <a:t>Как показать основание?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53919"/>
              <a:ext cx="14762161" cy="5578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8" lvl="1" indent="-367029">
                <a:lnSpc>
                  <a:spcPts val="679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Запишите основание в виде нижнего индекса в конце числа</a:t>
              </a:r>
            </a:p>
            <a:p>
              <a:pPr marL="734058" lvl="1" indent="-367029">
                <a:lnSpc>
                  <a:spcPts val="679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1234   число в системе счисления с основанием 5</a:t>
              </a:r>
            </a:p>
            <a:p>
              <a:pPr marL="734058" lvl="1" indent="-367029">
                <a:lnSpc>
                  <a:spcPts val="679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1234    число в системе счисления с основанием 8</a:t>
              </a:r>
            </a:p>
            <a:p>
              <a:pPr marL="734058" lvl="1" indent="-367029">
                <a:lnSpc>
                  <a:spcPts val="679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Calibri (MS)"/>
                </a:rPr>
                <a:t>1234     число в системе счисления с основанием 10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507067" y="5308747"/>
              <a:ext cx="267033" cy="626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507067" y="6521187"/>
              <a:ext cx="533856" cy="626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29706" y="4868955"/>
            <a:ext cx="4357794" cy="1195318"/>
          </a:xfrm>
          <a:custGeom>
            <a:avLst/>
            <a:gdLst/>
            <a:ahLst/>
            <a:cxnLst/>
            <a:rect l="l" t="t" r="r" b="b"/>
            <a:pathLst>
              <a:path w="4357794" h="1195318">
                <a:moveTo>
                  <a:pt x="0" y="0"/>
                </a:moveTo>
                <a:lnTo>
                  <a:pt x="4357794" y="0"/>
                </a:lnTo>
                <a:lnTo>
                  <a:pt x="4357794" y="1195318"/>
                </a:lnTo>
                <a:lnTo>
                  <a:pt x="0" y="1195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11" t="-66176" r="-3752" b="-12684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511682" y="5829323"/>
            <a:ext cx="18157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02467" y="6611604"/>
            <a:ext cx="18157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11742" y="7588865"/>
            <a:ext cx="36302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10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17398A3-56C7-4FB8-8BCF-1E0B6F992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2D77166-594E-442F-B4D0-EE3F3F831B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1640</Words>
  <Application>Microsoft Office PowerPoint</Application>
  <PresentationFormat>Произвольный</PresentationFormat>
  <Paragraphs>274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4" baseType="lpstr">
      <vt:lpstr>Open Sans Bold</vt:lpstr>
      <vt:lpstr>Calibri (MS)</vt:lpstr>
      <vt:lpstr>Open Sans</vt:lpstr>
      <vt:lpstr>Calibri (MS) Bold</vt:lpstr>
      <vt:lpstr>Calibri</vt:lpstr>
      <vt:lpstr>Open Sans Italics</vt:lpstr>
      <vt:lpstr>Arial</vt:lpstr>
      <vt:lpstr>Calibri (MS) Italics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2.1 Binary RU</dc:title>
  <dc:creator>user</dc:creator>
  <cp:lastModifiedBy>Мухамеджанова Гульнар Сайлаубаевна</cp:lastModifiedBy>
  <cp:revision>30</cp:revision>
  <dcterms:created xsi:type="dcterms:W3CDTF">2006-08-16T00:00:00Z</dcterms:created>
  <dcterms:modified xsi:type="dcterms:W3CDTF">2024-06-08T10:56:31Z</dcterms:modified>
  <dc:identifier>DAF40wZpwKQ</dc:identifier>
</cp:coreProperties>
</file>